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4630400" cy="8229600"/>
  <p:notesSz cx="8229600" cy="14630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zh-CN" sz="4400" spc="-1" strike="noStrike">
                <a:latin typeface="Arial"/>
              </a:rPr>
              <a:t>点击鼠标移动幻灯片</a:t>
            </a:r>
            <a:endParaRPr b="0" lang="en-US" sz="4400" spc="-1" strike="noStrike">
              <a:latin typeface="Arial"/>
            </a:endParaRPr>
          </a:p>
        </p:txBody>
      </p:sp>
      <p:sp>
        <p:nvSpPr>
          <p:cNvPr id="158" name="PlaceHolder 2"/>
          <p:cNvSpPr>
            <a:spLocks noGrp="1"/>
          </p:cNvSpPr>
          <p:nvPr>
            <p:ph type="body"/>
          </p:nvPr>
        </p:nvSpPr>
        <p:spPr>
          <a:xfrm>
            <a:off x="756000" y="5078520"/>
            <a:ext cx="6047640" cy="4811040"/>
          </a:xfrm>
          <a:prstGeom prst="rect">
            <a:avLst/>
          </a:prstGeom>
        </p:spPr>
        <p:txBody>
          <a:bodyPr lIns="0" rIns="0" tIns="0" bIns="0">
            <a:noAutofit/>
          </a:bodyPr>
          <a:p>
            <a:r>
              <a:rPr b="0" lang="zh-CN" sz="2000" spc="-1" strike="noStrike">
                <a:latin typeface="Arial"/>
              </a:rPr>
              <a:t>点击编辑备注格式</a:t>
            </a:r>
            <a:endParaRPr b="0" lang="en-US" sz="2000" spc="-1" strike="noStrike">
              <a:latin typeface="Arial"/>
            </a:endParaRPr>
          </a:p>
        </p:txBody>
      </p:sp>
      <p:sp>
        <p:nvSpPr>
          <p:cNvPr id="159"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&lt;页眉&gt;</a:t>
            </a:r>
            <a:endParaRPr b="0" lang="en-US" sz="1400" spc="-1" strike="noStrike">
              <a:latin typeface="Times New Roman"/>
            </a:endParaRPr>
          </a:p>
        </p:txBody>
      </p:sp>
      <p:sp>
        <p:nvSpPr>
          <p:cNvPr id="160"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&lt;日期/时间&gt;</a:t>
            </a:r>
            <a:endParaRPr b="0" lang="en-US" sz="1400" spc="-1" strike="noStrike">
              <a:latin typeface="Times New Roman"/>
            </a:endParaRPr>
          </a:p>
        </p:txBody>
      </p:sp>
      <p:sp>
        <p:nvSpPr>
          <p:cNvPr id="161"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&lt;页脚&gt;</a:t>
            </a:r>
            <a:endParaRPr b="0" lang="en-US" sz="1400" spc="-1" strike="noStrike">
              <a:latin typeface="Times New Roman"/>
            </a:endParaRPr>
          </a:p>
        </p:txBody>
      </p:sp>
      <p:sp>
        <p:nvSpPr>
          <p:cNvPr id="16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5E6C706-26C1-4D36-BDAC-069989D07572}"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5680" cy="3085560"/>
          </a:xfrm>
          <a:prstGeom prst="rect">
            <a:avLst/>
          </a:prstGeom>
        </p:spPr>
      </p:sp>
      <p:sp>
        <p:nvSpPr>
          <p:cNvPr id="311"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DA111E0-A0D5-428B-924C-2CAB44FD921F}"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5680" cy="3085560"/>
          </a:xfrm>
          <a:prstGeom prst="rect">
            <a:avLst/>
          </a:prstGeom>
        </p:spPr>
      </p:sp>
      <p:sp>
        <p:nvSpPr>
          <p:cNvPr id="335"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3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B85BBB5-494F-464C-80A9-B57B155D83A7}"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5680" cy="3085560"/>
          </a:xfrm>
          <a:prstGeom prst="rect">
            <a:avLst/>
          </a:prstGeom>
        </p:spPr>
      </p:sp>
      <p:sp>
        <p:nvSpPr>
          <p:cNvPr id="338"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3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C507A3-4B0A-4E5E-8E40-DFAFF5BE126B}"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5680" cy="3085560"/>
          </a:xfrm>
          <a:prstGeom prst="rect">
            <a:avLst/>
          </a:prstGeom>
        </p:spPr>
      </p:sp>
      <p:sp>
        <p:nvSpPr>
          <p:cNvPr id="314"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45F110-AAC4-4DC2-96C0-6C3B59722DE5}"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822960" y="1828800"/>
            <a:ext cx="6583320" cy="4937400"/>
          </a:xfrm>
          <a:prstGeom prst="rect">
            <a:avLst/>
          </a:prstGeom>
        </p:spPr>
      </p:sp>
      <p:sp>
        <p:nvSpPr>
          <p:cNvPr id="317" name="PlaceHolder 2"/>
          <p:cNvSpPr>
            <a:spLocks noGrp="1"/>
          </p:cNvSpPr>
          <p:nvPr>
            <p:ph type="body"/>
          </p:nvPr>
        </p:nvSpPr>
        <p:spPr>
          <a:xfrm>
            <a:off x="822960" y="7040880"/>
            <a:ext cx="6583320" cy="5760000"/>
          </a:xfrm>
          <a:prstGeom prst="rect">
            <a:avLst/>
          </a:prstGeom>
        </p:spPr>
        <p:txBody>
          <a:bodyPr>
            <a:noAutofit/>
          </a:bodyPr>
          <a:p>
            <a:pPr marL="216000" indent="-216000">
              <a:lnSpc>
                <a:spcPct val="100000"/>
              </a:lnSpc>
            </a:pPr>
            <a:r>
              <a:rPr b="0" lang="ja-JP" sz="2000" spc="-1" strike="noStrike">
                <a:latin typeface="Arial"/>
              </a:rPr>
              <a:t>現在、この距離センサの普及に伴い、</a:t>
            </a:r>
            <a:r>
              <a:rPr b="0" lang="en-US" sz="2000" spc="-1" strike="noStrike">
                <a:latin typeface="Arial"/>
              </a:rPr>
              <a:t>3</a:t>
            </a:r>
            <a:r>
              <a:rPr b="0" lang="ja-JP" sz="2000" spc="-1" strike="noStrike">
                <a:latin typeface="Arial"/>
              </a:rPr>
              <a:t>次元</a:t>
            </a:r>
            <a:r>
              <a:rPr b="0" lang="en-US" sz="2000" spc="-1" strike="noStrike">
                <a:latin typeface="Arial"/>
              </a:rPr>
              <a:t>LiDAR</a:t>
            </a:r>
            <a:r>
              <a:rPr b="0" lang="ja-JP" sz="2000" spc="-1" strike="noStrike">
                <a:latin typeface="Arial"/>
              </a:rPr>
              <a:t>の観測データに対しての人物検出や歩容認証も見られるようになってきています。このような従来行われていた、</a:t>
            </a:r>
            <a:r>
              <a:rPr b="0" lang="en-US" sz="2000" spc="-1" strike="noStrike">
                <a:latin typeface="Arial"/>
              </a:rPr>
              <a:t>LiDAR</a:t>
            </a:r>
            <a:r>
              <a:rPr b="0" lang="ja-JP" sz="2000" spc="-1" strike="noStrike">
                <a:latin typeface="Arial"/>
              </a:rPr>
              <a:t>の観測データに対する歩容認証では、人物像が垂直解像度</a:t>
            </a:r>
            <a:r>
              <a:rPr b="0" lang="en-US" sz="2000" spc="-1" strike="noStrike">
                <a:latin typeface="Arial"/>
              </a:rPr>
              <a:t>20-30</a:t>
            </a:r>
            <a:r>
              <a:rPr b="0" lang="ja-JP" sz="2000" spc="-1" strike="noStrike">
                <a:latin typeface="Arial"/>
              </a:rPr>
              <a:t>画素程度で、全体の点数が数百個ほどのデータが用いられていて、観測点群を人物のシルエット画像として投影して見えにもとづいた認識が適応されています。しかし、</a:t>
            </a:r>
            <a:r>
              <a:rPr b="0" lang="en-US" sz="2000" spc="-1" strike="noStrike">
                <a:latin typeface="Arial"/>
              </a:rPr>
              <a:t>LiDAR</a:t>
            </a:r>
            <a:r>
              <a:rPr b="0" lang="ja-JP" sz="2000" spc="-1" strike="noStrike">
                <a:latin typeface="Arial"/>
              </a:rPr>
              <a:t>では遠方に対象がある場合や</a:t>
            </a:r>
            <a:r>
              <a:rPr b="0" lang="en-US" sz="2000" spc="-1" strike="noStrike">
                <a:latin typeface="Arial"/>
              </a:rPr>
              <a:t>LiDAR</a:t>
            </a:r>
            <a:r>
              <a:rPr b="0" lang="ja-JP" sz="2000" spc="-1" strike="noStrike">
                <a:latin typeface="Arial"/>
              </a:rPr>
              <a:t>自身の性能が低い場合は図のように垂直解像度が</a:t>
            </a:r>
            <a:r>
              <a:rPr b="0" lang="en-US" sz="2000" spc="-1" strike="noStrike">
                <a:latin typeface="Arial"/>
              </a:rPr>
              <a:t>5</a:t>
            </a:r>
            <a:r>
              <a:rPr b="0" lang="ja-JP" sz="2000" spc="-1" strike="noStrike">
                <a:latin typeface="Arial"/>
              </a:rPr>
              <a:t>画素程度のことがあり疎な観測しか得られなくなるため、見えに基づく認識を行うことが難しくなります。さらに、このような研究では数百名程度の被験者のデータに対して行われており、比較的被験者数が少ないという問題点もあります。</a:t>
            </a:r>
            <a:endParaRPr b="0" lang="en-US" sz="2000" spc="-1" strike="noStrike">
              <a:latin typeface="Arial"/>
            </a:endParaRPr>
          </a:p>
        </p:txBody>
      </p:sp>
      <p:sp>
        <p:nvSpPr>
          <p:cNvPr id="318" name="TextShape 3"/>
          <p:cNvSpPr txBox="1"/>
          <p:nvPr/>
        </p:nvSpPr>
        <p:spPr>
          <a:xfrm>
            <a:off x="4661640" y="13896360"/>
            <a:ext cx="3565800" cy="733320"/>
          </a:xfrm>
          <a:prstGeom prst="rect">
            <a:avLst/>
          </a:prstGeom>
          <a:noFill/>
          <a:ln>
            <a:noFill/>
          </a:ln>
        </p:spPr>
        <p:txBody>
          <a:bodyPr anchor="b">
            <a:noAutofit/>
          </a:bodyPr>
          <a:p>
            <a:pPr algn="r">
              <a:lnSpc>
                <a:spcPct val="100000"/>
              </a:lnSpc>
            </a:pPr>
            <a:fld id="{A9951947-6C04-4287-8684-126F7698A8EC}" type="slidenum">
              <a:rPr b="0" lang="en-US" sz="1200" spc="-1" strike="noStrike">
                <a:solidFill>
                  <a:srgbClr val="000000"/>
                </a:solidFill>
                <a:latin typeface="+mn-lt"/>
                <a:ea typeface="+mn-ea"/>
              </a:rPr>
              <a:t>6</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822960" y="1828800"/>
            <a:ext cx="6583320" cy="4937400"/>
          </a:xfrm>
          <a:prstGeom prst="rect">
            <a:avLst/>
          </a:prstGeom>
        </p:spPr>
      </p:sp>
      <p:sp>
        <p:nvSpPr>
          <p:cNvPr id="320" name="PlaceHolder 2"/>
          <p:cNvSpPr>
            <a:spLocks noGrp="1"/>
          </p:cNvSpPr>
          <p:nvPr>
            <p:ph type="body"/>
          </p:nvPr>
        </p:nvSpPr>
        <p:spPr>
          <a:xfrm>
            <a:off x="822960" y="7040880"/>
            <a:ext cx="6583320" cy="5760000"/>
          </a:xfrm>
          <a:prstGeom prst="rect">
            <a:avLst/>
          </a:prstGeom>
        </p:spPr>
        <p:txBody>
          <a:bodyPr>
            <a:noAutofit/>
          </a:bodyPr>
          <a:p>
            <a:pPr marL="216000" indent="-216000">
              <a:lnSpc>
                <a:spcPct val="100000"/>
              </a:lnSpc>
            </a:pPr>
            <a:r>
              <a:rPr b="0" lang="ja-JP" sz="2000" spc="-1" strike="noStrike">
                <a:latin typeface="Arial"/>
              </a:rPr>
              <a:t>本研究では、</a:t>
            </a:r>
            <a:r>
              <a:rPr b="0" lang="en-US" sz="1200" spc="-1" strike="noStrike">
                <a:latin typeface="Arial"/>
              </a:rPr>
              <a:t>LiDAR</a:t>
            </a:r>
            <a:r>
              <a:rPr b="0" lang="ja-JP" sz="1200" spc="-1" strike="noStrike">
                <a:latin typeface="Arial"/>
              </a:rPr>
              <a:t>歩容認証の解像度に対する感度解析を行います。先ほど述べたように</a:t>
            </a:r>
            <a:r>
              <a:rPr b="0" lang="ja-JP" sz="2000" spc="-1" strike="noStrike">
                <a:latin typeface="Arial"/>
              </a:rPr>
              <a:t>低解像度な点群データに対して見えに基づく手法が困難なため、本研究では人体モデルベースの歩容認証を利用します。モデルベースの手法であれば低解像な点群データに対しても点群にあてはめられた人体モデルを復元することができ、解像度によらず一定の特徴表現ができるためです。</a:t>
            </a:r>
            <a:endParaRPr b="0" lang="en-US" sz="2000" spc="-1" strike="noStrike">
              <a:latin typeface="Arial"/>
            </a:endParaRPr>
          </a:p>
          <a:p>
            <a:pPr marL="216000" indent="-216000">
              <a:lnSpc>
                <a:spcPct val="100000"/>
              </a:lnSpc>
            </a:pPr>
            <a:r>
              <a:rPr b="0" lang="ja-JP" sz="2000" spc="-1" strike="noStrike">
                <a:latin typeface="Arial"/>
              </a:rPr>
              <a:t>また、実際に大量の観測データを収集するのは困難なため、大規模</a:t>
            </a:r>
            <a:r>
              <a:rPr b="0" lang="en-US" sz="2000" spc="-1" strike="noStrike">
                <a:latin typeface="Arial"/>
              </a:rPr>
              <a:t>3</a:t>
            </a:r>
            <a:r>
              <a:rPr b="0" lang="ja-JP" sz="2000" spc="-1" strike="noStrike">
                <a:latin typeface="Arial"/>
              </a:rPr>
              <a:t>次元歩容モデルによる</a:t>
            </a:r>
            <a:r>
              <a:rPr b="0" lang="en-US" sz="2000" spc="-1" strike="noStrike">
                <a:latin typeface="Arial"/>
              </a:rPr>
              <a:t>LiDAR</a:t>
            </a:r>
            <a:r>
              <a:rPr b="0" lang="ja-JP" sz="2000" spc="-1" strike="noStrike">
                <a:latin typeface="Arial"/>
              </a:rPr>
              <a:t>のシミュレーションデータを利用しました。</a:t>
            </a:r>
            <a:endParaRPr b="0" lang="en-US" sz="2000" spc="-1" strike="noStrike">
              <a:latin typeface="Arial"/>
            </a:endParaRPr>
          </a:p>
          <a:p>
            <a:pPr marL="216000" indent="-216000">
              <a:lnSpc>
                <a:spcPct val="100000"/>
              </a:lnSpc>
            </a:pPr>
            <a:r>
              <a:rPr b="0" lang="ja-JP" sz="2000" spc="-1" strike="noStrike">
                <a:latin typeface="Arial"/>
              </a:rPr>
              <a:t>そのために</a:t>
            </a:r>
            <a:r>
              <a:rPr b="0" lang="en-US" sz="2000" spc="-1" strike="noStrike">
                <a:latin typeface="Arial"/>
              </a:rPr>
              <a:t>3</a:t>
            </a:r>
            <a:r>
              <a:rPr b="0" lang="ja-JP" sz="2000" spc="-1" strike="noStrike">
                <a:latin typeface="Arial"/>
              </a:rPr>
              <a:t>次元点群の</a:t>
            </a:r>
            <a:r>
              <a:rPr b="0" lang="en-US" sz="2000" spc="-1" strike="noStrike">
                <a:latin typeface="Arial"/>
              </a:rPr>
              <a:t>LiDAR</a:t>
            </a:r>
            <a:r>
              <a:rPr b="0" lang="ja-JP" sz="2000" spc="-1" strike="noStrike">
                <a:latin typeface="Arial"/>
              </a:rPr>
              <a:t>シミュレーションデータを生成し、そのシミュレーションデータからモデル当てはめに必要なパラメータを推定しました。</a:t>
            </a:r>
            <a:endParaRPr b="0" lang="en-US" sz="2000" spc="-1" strike="noStrike">
              <a:latin typeface="Arial"/>
            </a:endParaRPr>
          </a:p>
        </p:txBody>
      </p:sp>
      <p:sp>
        <p:nvSpPr>
          <p:cNvPr id="321" name="TextShape 3"/>
          <p:cNvSpPr txBox="1"/>
          <p:nvPr/>
        </p:nvSpPr>
        <p:spPr>
          <a:xfrm>
            <a:off x="4661640" y="13896360"/>
            <a:ext cx="3565800" cy="733320"/>
          </a:xfrm>
          <a:prstGeom prst="rect">
            <a:avLst/>
          </a:prstGeom>
          <a:noFill/>
          <a:ln>
            <a:noFill/>
          </a:ln>
        </p:spPr>
        <p:txBody>
          <a:bodyPr anchor="b">
            <a:noAutofit/>
          </a:bodyPr>
          <a:p>
            <a:pPr algn="r">
              <a:lnSpc>
                <a:spcPct val="100000"/>
              </a:lnSpc>
            </a:pPr>
            <a:fld id="{4711D356-0223-40D1-8BA6-CC6DD27AEF67}" type="slidenum">
              <a:rPr b="0" lang="en-US" sz="1200" spc="-1" strike="noStrike">
                <a:solidFill>
                  <a:srgbClr val="000000"/>
                </a:solidFill>
                <a:latin typeface="+mn-lt"/>
                <a:ea typeface="+mn-ea"/>
              </a:rPr>
              <a:t>6</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822960" y="1828800"/>
            <a:ext cx="6583320" cy="4937400"/>
          </a:xfrm>
          <a:prstGeom prst="rect">
            <a:avLst/>
          </a:prstGeom>
        </p:spPr>
      </p:sp>
      <p:sp>
        <p:nvSpPr>
          <p:cNvPr id="323" name="PlaceHolder 2"/>
          <p:cNvSpPr>
            <a:spLocks noGrp="1"/>
          </p:cNvSpPr>
          <p:nvPr>
            <p:ph type="body"/>
          </p:nvPr>
        </p:nvSpPr>
        <p:spPr>
          <a:xfrm>
            <a:off x="822960" y="7040880"/>
            <a:ext cx="6583320" cy="5760000"/>
          </a:xfrm>
          <a:prstGeom prst="rect">
            <a:avLst/>
          </a:prstGeom>
        </p:spPr>
        <p:txBody>
          <a:bodyPr>
            <a:noAutofit/>
          </a:bodyPr>
          <a:p>
            <a:pPr marL="216000" indent="-216000">
              <a:lnSpc>
                <a:spcPct val="100000"/>
              </a:lnSpc>
            </a:pPr>
            <a:r>
              <a:rPr b="0" lang="ja-JP" sz="2000" spc="-1" strike="noStrike">
                <a:latin typeface="Arial"/>
              </a:rPr>
              <a:t>まず、</a:t>
            </a:r>
            <a:r>
              <a:rPr b="0" lang="en-US" sz="2000" spc="-1" strike="noStrike">
                <a:latin typeface="Arial"/>
              </a:rPr>
              <a:t>LiDAR</a:t>
            </a:r>
            <a:r>
              <a:rPr b="0" lang="ja-JP" sz="2000" spc="-1" strike="noStrike">
                <a:latin typeface="Arial"/>
              </a:rPr>
              <a:t>シミュレーションデータの生成に用いた</a:t>
            </a:r>
            <a:r>
              <a:rPr b="0" lang="en-US" sz="2000" spc="-1" strike="noStrike">
                <a:latin typeface="Arial"/>
              </a:rPr>
              <a:t>OUMVLP-Mesh</a:t>
            </a:r>
            <a:r>
              <a:rPr b="0" lang="ja-JP" sz="2000" spc="-1" strike="noStrike">
                <a:latin typeface="Arial"/>
              </a:rPr>
              <a:t>について紹介します。</a:t>
            </a:r>
            <a:endParaRPr b="0" lang="en-US" sz="2000" spc="-1" strike="noStrike">
              <a:latin typeface="Arial"/>
            </a:endParaRPr>
          </a:p>
          <a:p>
            <a:pPr marL="216000" indent="-216000">
              <a:lnSpc>
                <a:spcPct val="100000"/>
              </a:lnSpc>
            </a:pPr>
            <a:r>
              <a:rPr b="0" lang="ja-JP" sz="2000" spc="-1" strike="noStrike">
                <a:latin typeface="Arial"/>
              </a:rPr>
              <a:t>これは</a:t>
            </a:r>
            <a:r>
              <a:rPr b="0" lang="en-US" sz="2000" spc="-1" strike="noStrike">
                <a:latin typeface="Arial"/>
              </a:rPr>
              <a:t>3</a:t>
            </a:r>
            <a:r>
              <a:rPr b="0" lang="ja-JP" sz="2000" spc="-1" strike="noStrike">
                <a:latin typeface="Arial"/>
              </a:rPr>
              <a:t>次元歩行者メッシュの大規模データベースで、モデルベースの歩行分析に利用されます。</a:t>
            </a:r>
            <a:r>
              <a:rPr b="0" lang="en-US" sz="2000" spc="-1" strike="noStrike">
                <a:latin typeface="Arial"/>
              </a:rPr>
              <a:t>10307</a:t>
            </a:r>
            <a:r>
              <a:rPr b="0" lang="ja-JP" sz="2000" spc="-1" strike="noStrike">
                <a:latin typeface="Arial"/>
              </a:rPr>
              <a:t>人について</a:t>
            </a:r>
            <a:r>
              <a:rPr b="0" lang="en-US" sz="2000" spc="-1" strike="noStrike">
                <a:latin typeface="Arial"/>
              </a:rPr>
              <a:t>14</a:t>
            </a:r>
            <a:r>
              <a:rPr b="0" lang="ja-JP" sz="2000" spc="-1" strike="noStrike">
                <a:latin typeface="Arial"/>
              </a:rPr>
              <a:t>の方向からカメラで撮影した歩行者の映像が各撮影方向につき約</a:t>
            </a:r>
            <a:r>
              <a:rPr b="0" lang="en-US" sz="2000" spc="-1" strike="noStrike">
                <a:latin typeface="Arial"/>
              </a:rPr>
              <a:t>25</a:t>
            </a:r>
            <a:r>
              <a:rPr b="0" lang="ja-JP" sz="2000" spc="-1" strike="noStrike">
                <a:latin typeface="Arial"/>
              </a:rPr>
              <a:t>フレーム、</a:t>
            </a:r>
            <a:r>
              <a:rPr b="0" lang="en-US" sz="2000" spc="-1" strike="noStrike">
                <a:latin typeface="Arial"/>
              </a:rPr>
              <a:t>2</a:t>
            </a:r>
            <a:r>
              <a:rPr b="0" lang="ja-JP" sz="2000" spc="-1" strike="noStrike">
                <a:latin typeface="Arial"/>
              </a:rPr>
              <a:t>シーケンスのデータが含まれています。これらにはう体型、姿勢からなる</a:t>
            </a:r>
            <a:r>
              <a:rPr b="0" lang="en-US" sz="2000" spc="-1" strike="noStrike">
                <a:latin typeface="Arial"/>
              </a:rPr>
              <a:t>85</a:t>
            </a:r>
            <a:r>
              <a:rPr b="0" lang="ja-JP" sz="2000" spc="-1" strike="noStrike">
                <a:latin typeface="Arial"/>
              </a:rPr>
              <a:t>次元のパラメータで表現される</a:t>
            </a:r>
            <a:r>
              <a:rPr b="0" lang="en-US" sz="2000" spc="-1" strike="noStrike">
                <a:latin typeface="Arial"/>
              </a:rPr>
              <a:t>SMPL</a:t>
            </a:r>
            <a:r>
              <a:rPr b="0" lang="ja-JP" sz="2000" spc="-1" strike="noStrike">
                <a:latin typeface="Arial"/>
              </a:rPr>
              <a:t>モデルが含まれおり、そのパラメータから</a:t>
            </a:r>
            <a:r>
              <a:rPr b="0" lang="en-US" sz="2000" spc="-1" strike="noStrike">
                <a:latin typeface="Arial"/>
              </a:rPr>
              <a:t>6890</a:t>
            </a:r>
            <a:r>
              <a:rPr b="0" lang="ja-JP" sz="2000" spc="-1" strike="noStrike">
                <a:latin typeface="Arial"/>
              </a:rPr>
              <a:t>個の頂点から作られる三角メッシュを復元できます。</a:t>
            </a:r>
            <a:endParaRPr b="0" lang="en-US" sz="2000" spc="-1" strike="noStrike">
              <a:latin typeface="Arial"/>
            </a:endParaRPr>
          </a:p>
          <a:p>
            <a:pPr marL="216000" indent="-216000">
              <a:lnSpc>
                <a:spcPct val="100000"/>
              </a:lnSpc>
            </a:pPr>
            <a:r>
              <a:rPr b="0" lang="ja-JP" sz="2000" spc="-1" strike="noStrike">
                <a:latin typeface="Arial"/>
              </a:rPr>
              <a:t>今回は、このメッシュモデルを利用して</a:t>
            </a:r>
            <a:r>
              <a:rPr b="0" lang="en-US" sz="2000" spc="-1" strike="noStrike">
                <a:latin typeface="Arial"/>
              </a:rPr>
              <a:t>LiDAR</a:t>
            </a:r>
            <a:r>
              <a:rPr b="0" lang="ja-JP" sz="2000" spc="-1" strike="noStrike">
                <a:latin typeface="Arial"/>
              </a:rPr>
              <a:t>シミュレーションデータを作成しました。</a:t>
            </a:r>
            <a:endParaRPr b="0" lang="en-US" sz="2000" spc="-1" strike="noStrike">
              <a:latin typeface="Arial"/>
            </a:endParaRPr>
          </a:p>
        </p:txBody>
      </p:sp>
      <p:sp>
        <p:nvSpPr>
          <p:cNvPr id="324" name="TextShape 3"/>
          <p:cNvSpPr txBox="1"/>
          <p:nvPr/>
        </p:nvSpPr>
        <p:spPr>
          <a:xfrm>
            <a:off x="4661640" y="13896360"/>
            <a:ext cx="3565800" cy="733320"/>
          </a:xfrm>
          <a:prstGeom prst="rect">
            <a:avLst/>
          </a:prstGeom>
          <a:noFill/>
          <a:ln>
            <a:noFill/>
          </a:ln>
        </p:spPr>
        <p:txBody>
          <a:bodyPr anchor="b">
            <a:noAutofit/>
          </a:bodyPr>
          <a:p>
            <a:pPr algn="r">
              <a:lnSpc>
                <a:spcPct val="100000"/>
              </a:lnSpc>
            </a:pPr>
            <a:fld id="{890B0DD7-D359-4AE1-8C1A-1CE0D516901D}" type="slidenum">
              <a:rPr b="0" lang="en-US" sz="1200" spc="-1" strike="noStrike">
                <a:solidFill>
                  <a:srgbClr val="000000"/>
                </a:solidFill>
                <a:latin typeface="+mn-lt"/>
                <a:ea typeface="+mn-ea"/>
              </a:rPr>
              <a:t>6</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822960" y="1828800"/>
            <a:ext cx="6583320" cy="4937400"/>
          </a:xfrm>
          <a:prstGeom prst="rect">
            <a:avLst/>
          </a:prstGeom>
        </p:spPr>
      </p:sp>
      <p:sp>
        <p:nvSpPr>
          <p:cNvPr id="326" name="PlaceHolder 2"/>
          <p:cNvSpPr>
            <a:spLocks noGrp="1"/>
          </p:cNvSpPr>
          <p:nvPr>
            <p:ph type="body"/>
          </p:nvPr>
        </p:nvSpPr>
        <p:spPr>
          <a:xfrm>
            <a:off x="822960" y="7040880"/>
            <a:ext cx="6583320" cy="5760000"/>
          </a:xfrm>
          <a:prstGeom prst="rect">
            <a:avLst/>
          </a:prstGeom>
        </p:spPr>
        <p:txBody>
          <a:bodyPr>
            <a:noAutofit/>
          </a:bodyPr>
          <a:p>
            <a:pPr>
              <a:lnSpc>
                <a:spcPct val="100000"/>
              </a:lnSpc>
              <a:tabLst>
                <a:tab algn="l" pos="0"/>
              </a:tabLst>
            </a:pPr>
            <a:r>
              <a:rPr b="0" lang="ja-JP" sz="2000" spc="-1" strike="noStrike">
                <a:latin typeface="Arial"/>
              </a:rPr>
              <a:t>具体的な</a:t>
            </a:r>
            <a:r>
              <a:rPr b="0" lang="en-US" sz="2000" spc="-1" strike="noStrike">
                <a:latin typeface="Arial"/>
              </a:rPr>
              <a:t>LiDAR</a:t>
            </a:r>
            <a:r>
              <a:rPr b="0" lang="ja-JP" sz="2000" spc="-1" strike="noStrike">
                <a:latin typeface="Arial"/>
              </a:rPr>
              <a:t>シミュレーションデータの生成について説明します。この</a:t>
            </a:r>
            <a:r>
              <a:rPr b="0" lang="en-US" sz="2000" spc="-1" strike="noStrike">
                <a:latin typeface="Arial"/>
              </a:rPr>
              <a:t>SMPL</a:t>
            </a:r>
            <a:r>
              <a:rPr b="0" lang="ja-JP" sz="2000" spc="-1" strike="noStrike">
                <a:latin typeface="Arial"/>
              </a:rPr>
              <a:t>モデルに対して設定したある視点から視線との交点の座標を計算し、点群のデータを生成します。</a:t>
            </a:r>
            <a:endParaRPr b="0" lang="en-US" sz="2000" spc="-1" strike="noStrike">
              <a:latin typeface="Arial"/>
            </a:endParaRPr>
          </a:p>
          <a:p>
            <a:pPr>
              <a:lnSpc>
                <a:spcPct val="100000"/>
              </a:lnSpc>
              <a:tabLst>
                <a:tab algn="l" pos="0"/>
              </a:tabLst>
            </a:pPr>
            <a:r>
              <a:rPr b="0" lang="ja-JP" sz="2000" spc="-1" strike="noStrike">
                <a:latin typeface="Arial"/>
              </a:rPr>
              <a:t>今回、視点はメッシュモデルの中心から</a:t>
            </a:r>
            <a:r>
              <a:rPr b="0" lang="en-US" sz="2000" spc="-1" strike="noStrike">
                <a:latin typeface="Arial"/>
              </a:rPr>
              <a:t>12</a:t>
            </a:r>
            <a:r>
              <a:rPr b="0" lang="ja-JP" sz="2000" spc="-1" strike="noStrike">
                <a:latin typeface="Arial"/>
              </a:rPr>
              <a:t>メートル離れた地点として、視線を伸ばす角度の範囲を方位角が左右それぞれ</a:t>
            </a:r>
            <a:r>
              <a:rPr b="0" lang="en-US" sz="2000" spc="-1" strike="noStrike">
                <a:latin typeface="Arial"/>
              </a:rPr>
              <a:t>20°</a:t>
            </a:r>
            <a:r>
              <a:rPr b="0" lang="ja-JP" sz="2000" spc="-1" strike="noStrike">
                <a:latin typeface="Arial"/>
              </a:rPr>
              <a:t>まで全体で</a:t>
            </a:r>
            <a:r>
              <a:rPr b="0" lang="en-US" sz="2000" spc="-1" strike="noStrike">
                <a:latin typeface="Arial"/>
              </a:rPr>
              <a:t>40°</a:t>
            </a:r>
            <a:r>
              <a:rPr b="0" lang="ja-JP" sz="2000" spc="-1" strike="noStrike">
                <a:latin typeface="Arial"/>
              </a:rPr>
              <a:t>の範囲、仰俯角がそれぞれ</a:t>
            </a:r>
            <a:r>
              <a:rPr b="0" lang="en-US" sz="2000" spc="-1" strike="noStrike">
                <a:latin typeface="Arial"/>
              </a:rPr>
              <a:t>10°</a:t>
            </a:r>
            <a:r>
              <a:rPr b="0" lang="ja-JP" sz="2000" spc="-1" strike="noStrike">
                <a:latin typeface="Arial"/>
              </a:rPr>
              <a:t>まで、全体で</a:t>
            </a:r>
            <a:r>
              <a:rPr b="0" lang="en-US" sz="2000" spc="-1" strike="noStrike">
                <a:latin typeface="Arial"/>
              </a:rPr>
              <a:t>20°</a:t>
            </a:r>
            <a:r>
              <a:rPr b="0" lang="ja-JP" sz="2000" spc="-1" strike="noStrike">
                <a:latin typeface="Arial"/>
              </a:rPr>
              <a:t>の範囲として、メッシュモデルと視線の交点を求めます。ここで、この範囲で、視線を伸ばす角度の間隔をせばめたり広げたりすることにより解像度を変えていきました。</a:t>
            </a:r>
            <a:endParaRPr b="0" lang="en-US" sz="2000" spc="-1" strike="noStrike">
              <a:latin typeface="Arial"/>
            </a:endParaRPr>
          </a:p>
        </p:txBody>
      </p:sp>
      <p:sp>
        <p:nvSpPr>
          <p:cNvPr id="327" name="TextShape 3"/>
          <p:cNvSpPr txBox="1"/>
          <p:nvPr/>
        </p:nvSpPr>
        <p:spPr>
          <a:xfrm>
            <a:off x="4661640" y="13896360"/>
            <a:ext cx="3565800" cy="733320"/>
          </a:xfrm>
          <a:prstGeom prst="rect">
            <a:avLst/>
          </a:prstGeom>
          <a:noFill/>
          <a:ln>
            <a:noFill/>
          </a:ln>
        </p:spPr>
        <p:txBody>
          <a:bodyPr anchor="b">
            <a:noAutofit/>
          </a:bodyPr>
          <a:p>
            <a:pPr algn="r">
              <a:lnSpc>
                <a:spcPct val="100000"/>
              </a:lnSpc>
            </a:pPr>
            <a:fld id="{AC8A869B-3AA2-430E-AE3A-2275652EEC79}" type="slidenum">
              <a:rPr b="0" lang="en-US" sz="1200" spc="-1" strike="noStrike">
                <a:solidFill>
                  <a:srgbClr val="000000"/>
                </a:solidFill>
                <a:latin typeface="+mn-lt"/>
                <a:ea typeface="+mn-ea"/>
              </a:rPr>
              <a:t>6</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5680" cy="3085560"/>
          </a:xfrm>
          <a:prstGeom prst="rect">
            <a:avLst/>
          </a:prstGeom>
        </p:spPr>
      </p:sp>
      <p:sp>
        <p:nvSpPr>
          <p:cNvPr id="329"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3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6D3E72-CEEF-4613-A22B-FCE65416FFC9}"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5680" cy="3085560"/>
          </a:xfrm>
          <a:prstGeom prst="rect">
            <a:avLst/>
          </a:prstGeom>
        </p:spPr>
      </p:sp>
      <p:sp>
        <p:nvSpPr>
          <p:cNvPr id="33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33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708C59-EA4C-487B-AA4E-805359C347E3}"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39"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44"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
        <p:nvSpPr>
          <p:cNvPr id="50"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
        <p:nvSpPr>
          <p:cNvPr id="66"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3200" spc="-1" strike="noStrike">
              <a:latin typeface="Arial"/>
            </a:endParaRPr>
          </a:p>
        </p:txBody>
      </p:sp>
      <p:sp>
        <p:nvSpPr>
          <p:cNvPr id="72"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3200" spc="-1" strike="noStrike">
              <a:latin typeface="Arial"/>
            </a:endParaRPr>
          </a:p>
        </p:txBody>
      </p:sp>
      <p:sp>
        <p:nvSpPr>
          <p:cNvPr id="73"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8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subTitle"/>
          </p:nvPr>
        </p:nvSpPr>
        <p:spPr>
          <a:xfrm>
            <a:off x="731520" y="1925640"/>
            <a:ext cx="13167000" cy="47725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body"/>
          </p:nvPr>
        </p:nvSpPr>
        <p:spPr>
          <a:xfrm>
            <a:off x="731520" y="1925640"/>
            <a:ext cx="1316700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35"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43" name="PlaceHolder 2"/>
          <p:cNvSpPr>
            <a:spLocks noGrp="1"/>
          </p:cNvSpPr>
          <p:nvPr>
            <p:ph type="body"/>
          </p:nvPr>
        </p:nvSpPr>
        <p:spPr>
          <a:xfrm>
            <a:off x="731520" y="1925640"/>
            <a:ext cx="13167000" cy="2276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51" name="PlaceHolder 2"/>
          <p:cNvSpPr>
            <a:spLocks noGrp="1"/>
          </p:cNvSpPr>
          <p:nvPr>
            <p:ph type="body"/>
          </p:nvPr>
        </p:nvSpPr>
        <p:spPr>
          <a:xfrm>
            <a:off x="731520" y="1925640"/>
            <a:ext cx="4239360" cy="227628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5183280" y="1925640"/>
            <a:ext cx="4239360" cy="22762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9635040" y="1925640"/>
            <a:ext cx="4239360" cy="227628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731520" y="4418640"/>
            <a:ext cx="4239360" cy="227628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5183280" y="4418640"/>
            <a:ext cx="4239360" cy="227628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9635040" y="4418640"/>
            <a:ext cx="423936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7478280" y="1925640"/>
            <a:ext cx="6425280" cy="477252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73152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731520" y="1925640"/>
            <a:ext cx="6425280" cy="477252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7478280" y="4418640"/>
            <a:ext cx="6425280" cy="2276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731520" y="1925640"/>
            <a:ext cx="6425280" cy="22762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7478280" y="1925640"/>
            <a:ext cx="6425280" cy="22762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731520" y="4418640"/>
            <a:ext cx="13167000" cy="2276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p:spPr>
        <p:txBody>
          <a:bodyPr lIns="0" rIns="0" tIns="0" bIns="0" anchor="ctr">
            <a:noAutofit/>
          </a:bodyPr>
          <a:p>
            <a:pPr algn="ctr"/>
            <a:r>
              <a:rPr b="0" lang="zh-CN" sz="4400" spc="-1" strike="noStrike">
                <a:latin typeface="Arial"/>
              </a:rPr>
              <a:t>点击鼠标编辑标题文字格式</a:t>
            </a:r>
            <a:endParaRPr b="0" lang="en-US" sz="4400" spc="-1" strike="noStrike">
              <a:latin typeface="Arial"/>
            </a:endParaRPr>
          </a:p>
        </p:txBody>
      </p:sp>
      <p:sp>
        <p:nvSpPr>
          <p:cNvPr id="1" name="PlaceHolder 2"/>
          <p:cNvSpPr>
            <a:spLocks noGrp="1"/>
          </p:cNvSpPr>
          <p:nvPr>
            <p:ph type="body"/>
          </p:nvPr>
        </p:nvSpPr>
        <p:spPr>
          <a:xfrm>
            <a:off x="731520" y="1925640"/>
            <a:ext cx="13167000" cy="47725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zh-CN" sz="3200" spc="-1" strike="noStrike">
                <a:latin typeface="Arial"/>
              </a:rPr>
              <a:t>点击鼠标编辑大纲文字格式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zh-CN"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zh-CN"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zh-CN"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zh-CN"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zh-CN"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zh-CN"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1005480" y="437760"/>
            <a:ext cx="12618000" cy="1590120"/>
          </a:xfrm>
          <a:prstGeom prst="rect">
            <a:avLst/>
          </a:prstGeom>
        </p:spPr>
        <p:txBody>
          <a:bodyPr anchor="ctr">
            <a:noAutofit/>
          </a:bodyPr>
          <a:p>
            <a:pPr>
              <a:lnSpc>
                <a:spcPct val="90000"/>
              </a:lnSpc>
            </a:pPr>
            <a:r>
              <a:rPr b="0" lang="ja-JP" sz="4400" spc="-1" strike="noStrike">
                <a:solidFill>
                  <a:srgbClr val="000000"/>
                </a:solidFill>
                <a:latin typeface="游ゴシック Light"/>
              </a:rPr>
              <a:t>マスター タイトルの書式設定</a:t>
            </a:r>
            <a:endParaRPr b="0" lang="en-US" sz="4400" spc="-1" strike="noStrike">
              <a:solidFill>
                <a:srgbClr val="000000"/>
              </a:solidFill>
              <a:latin typeface="游ゴシック"/>
            </a:endParaRPr>
          </a:p>
        </p:txBody>
      </p:sp>
      <p:sp>
        <p:nvSpPr>
          <p:cNvPr id="75" name="PlaceHolder 2"/>
          <p:cNvSpPr>
            <a:spLocks noGrp="1"/>
          </p:cNvSpPr>
          <p:nvPr>
            <p:ph type="body"/>
          </p:nvPr>
        </p:nvSpPr>
        <p:spPr>
          <a:xfrm>
            <a:off x="1005480" y="2190600"/>
            <a:ext cx="12618000" cy="5221080"/>
          </a:xfrm>
          <a:prstGeom prst="rect">
            <a:avLst/>
          </a:prstGeom>
        </p:spPr>
        <p:txBody>
          <a:bodyPr>
            <a:noAutofit/>
          </a:bodyPr>
          <a:p>
            <a:pPr marL="228600" indent="-228240">
              <a:lnSpc>
                <a:spcPct val="90000"/>
              </a:lnSpc>
              <a:spcBef>
                <a:spcPts val="1001"/>
              </a:spcBef>
              <a:buClr>
                <a:srgbClr val="000000"/>
              </a:buClr>
              <a:buFont typeface="Arial"/>
              <a:buChar char="•"/>
            </a:pPr>
            <a:r>
              <a:rPr b="0" lang="ja-JP" sz="2800" spc="-1" strike="noStrike">
                <a:solidFill>
                  <a:srgbClr val="000000"/>
                </a:solidFill>
                <a:latin typeface="游ゴシック"/>
              </a:rPr>
              <a:t>マスター テキストの書式設定</a:t>
            </a:r>
            <a:endParaRPr b="0" lang="en-US" sz="2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第 </a:t>
            </a:r>
            <a:r>
              <a:rPr b="0" lang="en-US" sz="2400" spc="-1" strike="noStrike">
                <a:solidFill>
                  <a:srgbClr val="000000"/>
                </a:solidFill>
                <a:latin typeface="游ゴシック"/>
              </a:rPr>
              <a:t>2 </a:t>
            </a:r>
            <a:r>
              <a:rPr b="0" lang="ja-JP" sz="2400" spc="-1" strike="noStrike">
                <a:solidFill>
                  <a:srgbClr val="000000"/>
                </a:solidFill>
                <a:latin typeface="游ゴシック"/>
              </a:rPr>
              <a:t>レベル</a:t>
            </a:r>
            <a:endParaRPr b="0" lang="en-US" sz="2400" spc="-1" strike="noStrike">
              <a:solidFill>
                <a:srgbClr val="000000"/>
              </a:solidFill>
              <a:latin typeface="游ゴシック"/>
            </a:endParaRPr>
          </a:p>
          <a:p>
            <a:pPr lvl="2" marL="1143000" indent="-228240">
              <a:lnSpc>
                <a:spcPct val="90000"/>
              </a:lnSpc>
              <a:spcBef>
                <a:spcPts val="499"/>
              </a:spcBef>
              <a:buClr>
                <a:srgbClr val="000000"/>
              </a:buClr>
              <a:buFont typeface="Arial"/>
              <a:buChar char="•"/>
            </a:pPr>
            <a:r>
              <a:rPr b="0" lang="ja-JP" sz="2000" spc="-1" strike="noStrike">
                <a:solidFill>
                  <a:srgbClr val="000000"/>
                </a:solidFill>
                <a:latin typeface="游ゴシック"/>
              </a:rPr>
              <a:t>第 </a:t>
            </a:r>
            <a:r>
              <a:rPr b="0" lang="en-US" sz="2000" spc="-1" strike="noStrike">
                <a:solidFill>
                  <a:srgbClr val="000000"/>
                </a:solidFill>
                <a:latin typeface="游ゴシック"/>
              </a:rPr>
              <a:t>3 </a:t>
            </a:r>
            <a:r>
              <a:rPr b="0" lang="ja-JP" sz="2000" spc="-1" strike="noStrike">
                <a:solidFill>
                  <a:srgbClr val="000000"/>
                </a:solidFill>
                <a:latin typeface="游ゴシック"/>
              </a:rPr>
              <a:t>レベル</a:t>
            </a:r>
            <a:endParaRPr b="0" lang="en-US" sz="2000" spc="-1" strike="noStrike">
              <a:solidFill>
                <a:srgbClr val="000000"/>
              </a:solidFill>
              <a:latin typeface="游ゴシック"/>
            </a:endParaRPr>
          </a:p>
          <a:p>
            <a:pPr lvl="3" marL="16002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4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a:p>
            <a:pPr lvl="4" marL="20574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5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p:txBody>
      </p:sp>
      <p:sp>
        <p:nvSpPr>
          <p:cNvPr id="76" name="PlaceHolder 3"/>
          <p:cNvSpPr>
            <a:spLocks noGrp="1"/>
          </p:cNvSpPr>
          <p:nvPr>
            <p:ph type="dt"/>
          </p:nvPr>
        </p:nvSpPr>
        <p:spPr>
          <a:xfrm>
            <a:off x="1005480" y="7627680"/>
            <a:ext cx="3291480" cy="437760"/>
          </a:xfrm>
          <a:prstGeom prst="rect">
            <a:avLst/>
          </a:prstGeom>
        </p:spPr>
        <p:txBody>
          <a:bodyPr anchor="ctr">
            <a:noAutofit/>
          </a:bodyPr>
          <a:p>
            <a:pPr>
              <a:lnSpc>
                <a:spcPct val="100000"/>
              </a:lnSpc>
            </a:pPr>
            <a:fld id="{E1BF594F-5F8B-4D42-AEDA-D5EA755B421C}" type="datetime1">
              <a:rPr b="0" lang="en-US" sz="1200" spc="-1" strike="noStrike">
                <a:solidFill>
                  <a:srgbClr val="8b8b8b"/>
                </a:solidFill>
                <a:latin typeface="游ゴシック"/>
              </a:rPr>
              <a:t>07/30/2023</a:t>
            </a:fld>
            <a:endParaRPr b="0" lang="en-US" sz="1200" spc="-1" strike="noStrike">
              <a:latin typeface="Times New Roman"/>
            </a:endParaRPr>
          </a:p>
        </p:txBody>
      </p:sp>
      <p:sp>
        <p:nvSpPr>
          <p:cNvPr id="77" name="PlaceHolder 4"/>
          <p:cNvSpPr>
            <a:spLocks noGrp="1"/>
          </p:cNvSpPr>
          <p:nvPr>
            <p:ph type="ftr"/>
          </p:nvPr>
        </p:nvSpPr>
        <p:spPr>
          <a:xfrm>
            <a:off x="4845960" y="7627680"/>
            <a:ext cx="4937400" cy="437760"/>
          </a:xfrm>
          <a:prstGeom prst="rect">
            <a:avLst/>
          </a:prstGeom>
        </p:spPr>
        <p:txBody>
          <a:bodyPr anchor="ctr">
            <a:noAutofit/>
          </a:bodyPr>
          <a:p>
            <a:endParaRPr b="0" lang="en-US" sz="2400" spc="-1" strike="noStrike">
              <a:latin typeface="Times New Roman"/>
            </a:endParaRPr>
          </a:p>
        </p:txBody>
      </p:sp>
      <p:sp>
        <p:nvSpPr>
          <p:cNvPr id="78" name="PlaceHolder 5"/>
          <p:cNvSpPr>
            <a:spLocks noGrp="1"/>
          </p:cNvSpPr>
          <p:nvPr>
            <p:ph type="sldNum"/>
          </p:nvPr>
        </p:nvSpPr>
        <p:spPr>
          <a:xfrm>
            <a:off x="10332360" y="7627680"/>
            <a:ext cx="3291480" cy="437760"/>
          </a:xfrm>
          <a:prstGeom prst="rect">
            <a:avLst/>
          </a:prstGeom>
        </p:spPr>
        <p:txBody>
          <a:bodyPr anchor="ctr">
            <a:noAutofit/>
          </a:bodyPr>
          <a:p>
            <a:pPr algn="r">
              <a:lnSpc>
                <a:spcPct val="100000"/>
              </a:lnSpc>
            </a:pPr>
            <a:fld id="{3B4B70DF-CDDB-4B3F-ADA3-6E949A852F6F}" type="slidenum">
              <a:rPr b="0" lang="en-US" sz="1200" spc="-1" strike="noStrike">
                <a:solidFill>
                  <a:srgbClr val="8b8b8b"/>
                </a:solidFill>
                <a:latin typeface="游ゴシック"/>
              </a:rPr>
              <a:t>&lt;编号&gt;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1005480" y="437760"/>
            <a:ext cx="12618000" cy="1590120"/>
          </a:xfrm>
          <a:prstGeom prst="rect">
            <a:avLst/>
          </a:prstGeom>
        </p:spPr>
        <p:txBody>
          <a:bodyPr anchor="ctr">
            <a:noAutofit/>
          </a:bodyPr>
          <a:p>
            <a:pPr>
              <a:lnSpc>
                <a:spcPct val="90000"/>
              </a:lnSpc>
            </a:pPr>
            <a:r>
              <a:rPr b="0" lang="ja-JP" sz="4400" spc="-1" strike="noStrike">
                <a:solidFill>
                  <a:srgbClr val="000000"/>
                </a:solidFill>
                <a:latin typeface="游ゴシック Light"/>
              </a:rPr>
              <a:t>マスター タイトルの書式設定</a:t>
            </a:r>
            <a:endParaRPr b="0" lang="en-US" sz="4400" spc="-1" strike="noStrike">
              <a:solidFill>
                <a:srgbClr val="000000"/>
              </a:solidFill>
              <a:latin typeface="游ゴシック"/>
            </a:endParaRPr>
          </a:p>
        </p:txBody>
      </p:sp>
      <p:sp>
        <p:nvSpPr>
          <p:cNvPr id="116" name="PlaceHolder 2"/>
          <p:cNvSpPr>
            <a:spLocks noGrp="1"/>
          </p:cNvSpPr>
          <p:nvPr>
            <p:ph type="body"/>
          </p:nvPr>
        </p:nvSpPr>
        <p:spPr>
          <a:xfrm>
            <a:off x="1005480" y="2190600"/>
            <a:ext cx="6217200" cy="5221080"/>
          </a:xfrm>
          <a:prstGeom prst="rect">
            <a:avLst/>
          </a:prstGeom>
        </p:spPr>
        <p:txBody>
          <a:bodyPr>
            <a:noAutofit/>
          </a:bodyPr>
          <a:p>
            <a:pPr marL="228600" indent="-228240">
              <a:lnSpc>
                <a:spcPct val="90000"/>
              </a:lnSpc>
              <a:spcBef>
                <a:spcPts val="1001"/>
              </a:spcBef>
              <a:buClr>
                <a:srgbClr val="000000"/>
              </a:buClr>
              <a:buFont typeface="Arial"/>
              <a:buChar char="•"/>
            </a:pPr>
            <a:r>
              <a:rPr b="0" lang="ja-JP" sz="2800" spc="-1" strike="noStrike">
                <a:solidFill>
                  <a:srgbClr val="000000"/>
                </a:solidFill>
                <a:latin typeface="游ゴシック"/>
              </a:rPr>
              <a:t>マスター テキストの書式設定</a:t>
            </a:r>
            <a:endParaRPr b="0" lang="en-US" sz="2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第 </a:t>
            </a:r>
            <a:r>
              <a:rPr b="0" lang="en-US" sz="2400" spc="-1" strike="noStrike">
                <a:solidFill>
                  <a:srgbClr val="000000"/>
                </a:solidFill>
                <a:latin typeface="游ゴシック"/>
              </a:rPr>
              <a:t>2 </a:t>
            </a:r>
            <a:r>
              <a:rPr b="0" lang="ja-JP" sz="2400" spc="-1" strike="noStrike">
                <a:solidFill>
                  <a:srgbClr val="000000"/>
                </a:solidFill>
                <a:latin typeface="游ゴシック"/>
              </a:rPr>
              <a:t>レベル</a:t>
            </a:r>
            <a:endParaRPr b="0" lang="en-US" sz="2400" spc="-1" strike="noStrike">
              <a:solidFill>
                <a:srgbClr val="000000"/>
              </a:solidFill>
              <a:latin typeface="游ゴシック"/>
            </a:endParaRPr>
          </a:p>
          <a:p>
            <a:pPr lvl="2" marL="1143000" indent="-228240">
              <a:lnSpc>
                <a:spcPct val="90000"/>
              </a:lnSpc>
              <a:spcBef>
                <a:spcPts val="499"/>
              </a:spcBef>
              <a:buClr>
                <a:srgbClr val="000000"/>
              </a:buClr>
              <a:buFont typeface="Arial"/>
              <a:buChar char="•"/>
            </a:pPr>
            <a:r>
              <a:rPr b="0" lang="ja-JP" sz="2000" spc="-1" strike="noStrike">
                <a:solidFill>
                  <a:srgbClr val="000000"/>
                </a:solidFill>
                <a:latin typeface="游ゴシック"/>
              </a:rPr>
              <a:t>第 </a:t>
            </a:r>
            <a:r>
              <a:rPr b="0" lang="en-US" sz="2000" spc="-1" strike="noStrike">
                <a:solidFill>
                  <a:srgbClr val="000000"/>
                </a:solidFill>
                <a:latin typeface="游ゴシック"/>
              </a:rPr>
              <a:t>3 </a:t>
            </a:r>
            <a:r>
              <a:rPr b="0" lang="ja-JP" sz="2000" spc="-1" strike="noStrike">
                <a:solidFill>
                  <a:srgbClr val="000000"/>
                </a:solidFill>
                <a:latin typeface="游ゴシック"/>
              </a:rPr>
              <a:t>レベル</a:t>
            </a:r>
            <a:endParaRPr b="0" lang="en-US" sz="2000" spc="-1" strike="noStrike">
              <a:solidFill>
                <a:srgbClr val="000000"/>
              </a:solidFill>
              <a:latin typeface="游ゴシック"/>
            </a:endParaRPr>
          </a:p>
          <a:p>
            <a:pPr lvl="3" marL="16002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4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a:p>
            <a:pPr lvl="4" marL="20574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5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p:txBody>
      </p:sp>
      <p:sp>
        <p:nvSpPr>
          <p:cNvPr id="117" name="PlaceHolder 3"/>
          <p:cNvSpPr>
            <a:spLocks noGrp="1"/>
          </p:cNvSpPr>
          <p:nvPr>
            <p:ph type="body"/>
          </p:nvPr>
        </p:nvSpPr>
        <p:spPr>
          <a:xfrm>
            <a:off x="7406280" y="2190600"/>
            <a:ext cx="6217200" cy="5221080"/>
          </a:xfrm>
          <a:prstGeom prst="rect">
            <a:avLst/>
          </a:prstGeom>
        </p:spPr>
        <p:txBody>
          <a:bodyPr>
            <a:noAutofit/>
          </a:bodyPr>
          <a:p>
            <a:pPr marL="228600" indent="-228240">
              <a:lnSpc>
                <a:spcPct val="90000"/>
              </a:lnSpc>
              <a:spcBef>
                <a:spcPts val="1001"/>
              </a:spcBef>
              <a:buClr>
                <a:srgbClr val="000000"/>
              </a:buClr>
              <a:buFont typeface="Arial"/>
              <a:buChar char="•"/>
            </a:pPr>
            <a:r>
              <a:rPr b="0" lang="ja-JP" sz="2800" spc="-1" strike="noStrike">
                <a:solidFill>
                  <a:srgbClr val="000000"/>
                </a:solidFill>
                <a:latin typeface="游ゴシック"/>
              </a:rPr>
              <a:t>マスター テキストの書式設定</a:t>
            </a:r>
            <a:endParaRPr b="0" lang="en-US" sz="2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第 </a:t>
            </a:r>
            <a:r>
              <a:rPr b="0" lang="en-US" sz="2400" spc="-1" strike="noStrike">
                <a:solidFill>
                  <a:srgbClr val="000000"/>
                </a:solidFill>
                <a:latin typeface="游ゴシック"/>
              </a:rPr>
              <a:t>2 </a:t>
            </a:r>
            <a:r>
              <a:rPr b="0" lang="ja-JP" sz="2400" spc="-1" strike="noStrike">
                <a:solidFill>
                  <a:srgbClr val="000000"/>
                </a:solidFill>
                <a:latin typeface="游ゴシック"/>
              </a:rPr>
              <a:t>レベル</a:t>
            </a:r>
            <a:endParaRPr b="0" lang="en-US" sz="2400" spc="-1" strike="noStrike">
              <a:solidFill>
                <a:srgbClr val="000000"/>
              </a:solidFill>
              <a:latin typeface="游ゴシック"/>
            </a:endParaRPr>
          </a:p>
          <a:p>
            <a:pPr lvl="2" marL="1143000" indent="-228240">
              <a:lnSpc>
                <a:spcPct val="90000"/>
              </a:lnSpc>
              <a:spcBef>
                <a:spcPts val="499"/>
              </a:spcBef>
              <a:buClr>
                <a:srgbClr val="000000"/>
              </a:buClr>
              <a:buFont typeface="Arial"/>
              <a:buChar char="•"/>
            </a:pPr>
            <a:r>
              <a:rPr b="0" lang="ja-JP" sz="2000" spc="-1" strike="noStrike">
                <a:solidFill>
                  <a:srgbClr val="000000"/>
                </a:solidFill>
                <a:latin typeface="游ゴシック"/>
              </a:rPr>
              <a:t>第 </a:t>
            </a:r>
            <a:r>
              <a:rPr b="0" lang="en-US" sz="2000" spc="-1" strike="noStrike">
                <a:solidFill>
                  <a:srgbClr val="000000"/>
                </a:solidFill>
                <a:latin typeface="游ゴシック"/>
              </a:rPr>
              <a:t>3 </a:t>
            </a:r>
            <a:r>
              <a:rPr b="0" lang="ja-JP" sz="2000" spc="-1" strike="noStrike">
                <a:solidFill>
                  <a:srgbClr val="000000"/>
                </a:solidFill>
                <a:latin typeface="游ゴシック"/>
              </a:rPr>
              <a:t>レベル</a:t>
            </a:r>
            <a:endParaRPr b="0" lang="en-US" sz="2000" spc="-1" strike="noStrike">
              <a:solidFill>
                <a:srgbClr val="000000"/>
              </a:solidFill>
              <a:latin typeface="游ゴシック"/>
            </a:endParaRPr>
          </a:p>
          <a:p>
            <a:pPr lvl="3" marL="16002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4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a:p>
            <a:pPr lvl="4" marL="2057400" indent="-228240">
              <a:lnSpc>
                <a:spcPct val="90000"/>
              </a:lnSpc>
              <a:spcBef>
                <a:spcPts val="499"/>
              </a:spcBef>
              <a:buClr>
                <a:srgbClr val="000000"/>
              </a:buClr>
              <a:buFont typeface="Arial"/>
              <a:buChar char="•"/>
            </a:pPr>
            <a:r>
              <a:rPr b="0" lang="ja-JP" sz="1800" spc="-1" strike="noStrike">
                <a:solidFill>
                  <a:srgbClr val="000000"/>
                </a:solidFill>
                <a:latin typeface="游ゴシック"/>
              </a:rPr>
              <a:t>第 </a:t>
            </a:r>
            <a:r>
              <a:rPr b="0" lang="en-US" sz="1800" spc="-1" strike="noStrike">
                <a:solidFill>
                  <a:srgbClr val="000000"/>
                </a:solidFill>
                <a:latin typeface="游ゴシック"/>
              </a:rPr>
              <a:t>5 </a:t>
            </a:r>
            <a:r>
              <a:rPr b="0" lang="ja-JP" sz="1800" spc="-1" strike="noStrike">
                <a:solidFill>
                  <a:srgbClr val="000000"/>
                </a:solidFill>
                <a:latin typeface="游ゴシック"/>
              </a:rPr>
              <a:t>レベル</a:t>
            </a:r>
            <a:endParaRPr b="0" lang="en-US" sz="1800" spc="-1" strike="noStrike">
              <a:solidFill>
                <a:srgbClr val="000000"/>
              </a:solidFill>
              <a:latin typeface="游ゴシック"/>
            </a:endParaRPr>
          </a:p>
        </p:txBody>
      </p:sp>
      <p:sp>
        <p:nvSpPr>
          <p:cNvPr id="118" name="PlaceHolder 4"/>
          <p:cNvSpPr>
            <a:spLocks noGrp="1"/>
          </p:cNvSpPr>
          <p:nvPr>
            <p:ph type="dt"/>
          </p:nvPr>
        </p:nvSpPr>
        <p:spPr>
          <a:xfrm>
            <a:off x="1005480" y="7627680"/>
            <a:ext cx="3291480" cy="437760"/>
          </a:xfrm>
          <a:prstGeom prst="rect">
            <a:avLst/>
          </a:prstGeom>
        </p:spPr>
        <p:txBody>
          <a:bodyPr anchor="ctr">
            <a:noAutofit/>
          </a:bodyPr>
          <a:p>
            <a:pPr>
              <a:lnSpc>
                <a:spcPct val="100000"/>
              </a:lnSpc>
            </a:pPr>
            <a:fld id="{E60E7EB4-7EEF-4F8F-AD44-1926460B87AF}" type="datetime1">
              <a:rPr b="0" lang="en-US" sz="1200" spc="-1" strike="noStrike">
                <a:solidFill>
                  <a:srgbClr val="8b8b8b"/>
                </a:solidFill>
                <a:latin typeface="游ゴシック"/>
              </a:rPr>
              <a:t>07/30/2023</a:t>
            </a:fld>
            <a:endParaRPr b="0" lang="en-US" sz="1200" spc="-1" strike="noStrike">
              <a:latin typeface="Times New Roman"/>
            </a:endParaRPr>
          </a:p>
        </p:txBody>
      </p:sp>
      <p:sp>
        <p:nvSpPr>
          <p:cNvPr id="119" name="PlaceHolder 5"/>
          <p:cNvSpPr>
            <a:spLocks noGrp="1"/>
          </p:cNvSpPr>
          <p:nvPr>
            <p:ph type="ftr"/>
          </p:nvPr>
        </p:nvSpPr>
        <p:spPr>
          <a:xfrm>
            <a:off x="4845960" y="7627680"/>
            <a:ext cx="4937400" cy="437760"/>
          </a:xfrm>
          <a:prstGeom prst="rect">
            <a:avLst/>
          </a:prstGeom>
        </p:spPr>
        <p:txBody>
          <a:bodyPr anchor="ctr">
            <a:noAutofit/>
          </a:bodyPr>
          <a:p>
            <a:endParaRPr b="0" lang="en-US" sz="2400" spc="-1" strike="noStrike">
              <a:latin typeface="Times New Roman"/>
            </a:endParaRPr>
          </a:p>
        </p:txBody>
      </p:sp>
      <p:sp>
        <p:nvSpPr>
          <p:cNvPr id="120" name="PlaceHolder 6"/>
          <p:cNvSpPr>
            <a:spLocks noGrp="1"/>
          </p:cNvSpPr>
          <p:nvPr>
            <p:ph type="sldNum"/>
          </p:nvPr>
        </p:nvSpPr>
        <p:spPr>
          <a:xfrm>
            <a:off x="10332360" y="7627680"/>
            <a:ext cx="3291480" cy="437760"/>
          </a:xfrm>
          <a:prstGeom prst="rect">
            <a:avLst/>
          </a:prstGeom>
        </p:spPr>
        <p:txBody>
          <a:bodyPr anchor="ctr">
            <a:noAutofit/>
          </a:bodyPr>
          <a:p>
            <a:pPr algn="r">
              <a:lnSpc>
                <a:spcPct val="100000"/>
              </a:lnSpc>
            </a:pPr>
            <a:fld id="{7C87A3C6-0088-453F-B77B-9184E64965C5}" type="slidenum">
              <a:rPr b="0" lang="en-US" sz="1200" spc="-1" strike="noStrike">
                <a:solidFill>
                  <a:srgbClr val="8b8b8b"/>
                </a:solidFill>
                <a:latin typeface="游ゴシック"/>
              </a:rPr>
              <a:t>&lt;编号&gt;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40.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0.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164" name="CustomShape 2"/>
          <p:cNvSpPr/>
          <p:nvPr/>
        </p:nvSpPr>
        <p:spPr>
          <a:xfrm>
            <a:off x="360" y="36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165" name="CustomShape 3"/>
          <p:cNvSpPr/>
          <p:nvPr/>
        </p:nvSpPr>
        <p:spPr>
          <a:xfrm>
            <a:off x="833040" y="2422080"/>
            <a:ext cx="7476840" cy="1653480"/>
          </a:xfrm>
          <a:prstGeom prst="rect">
            <a:avLst/>
          </a:prstGeom>
          <a:noFill/>
          <a:ln>
            <a:noFill/>
          </a:ln>
        </p:spPr>
        <p:style>
          <a:lnRef idx="0"/>
          <a:fillRef idx="0"/>
          <a:effectRef idx="0"/>
          <a:fontRef idx="minor"/>
        </p:style>
        <p:txBody>
          <a:bodyPr lIns="90000" rIns="90000" tIns="45000" bIns="45000">
            <a:noAutofit/>
          </a:bodyPr>
          <a:p>
            <a:pPr>
              <a:lnSpc>
                <a:spcPts val="6562"/>
              </a:lnSpc>
              <a:tabLst>
                <a:tab algn="l" pos="0"/>
              </a:tabLst>
            </a:pPr>
            <a:r>
              <a:rPr b="0" lang="en-US" sz="4800" spc="-1" strike="noStrike">
                <a:solidFill>
                  <a:srgbClr val="000000"/>
                </a:solidFill>
                <a:latin typeface="Yu Gothic Light"/>
                <a:ea typeface="Noto Sans CJK SC"/>
              </a:rPr>
              <a:t>LiDAR gait recognition </a:t>
            </a:r>
            <a:r>
              <a:rPr b="0" lang="en-US" sz="4800" spc="-1" strike="noStrike">
                <a:solidFill>
                  <a:srgbClr val="000000"/>
                </a:solidFill>
                <a:latin typeface="Yu Gothic Light"/>
                <a:ea typeface="Raleway"/>
              </a:rPr>
              <a:t>using simulation data      </a:t>
            </a:r>
            <a:endParaRPr b="0" lang="en-US" sz="4800" spc="-1" strike="noStrike">
              <a:latin typeface="Arial"/>
            </a:endParaRPr>
          </a:p>
        </p:txBody>
      </p:sp>
      <p:sp>
        <p:nvSpPr>
          <p:cNvPr id="166" name="CustomShape 4"/>
          <p:cNvSpPr/>
          <p:nvPr/>
        </p:nvSpPr>
        <p:spPr>
          <a:xfrm>
            <a:off x="833040" y="5377320"/>
            <a:ext cx="354600" cy="352080"/>
          </a:xfrm>
          <a:prstGeom prst="roundRect">
            <a:avLst>
              <a:gd name="adj" fmla="val 25916657"/>
            </a:avLst>
          </a:prstGeom>
          <a:noFill/>
          <a:ln w="7560">
            <a:solidFill>
              <a:srgbClr val="ffffff"/>
            </a:solidFill>
            <a:round/>
          </a:ln>
        </p:spPr>
        <p:style>
          <a:lnRef idx="0"/>
          <a:fillRef idx="0"/>
          <a:effectRef idx="0"/>
          <a:fontRef idx="minor"/>
        </p:style>
      </p:sp>
      <p:sp>
        <p:nvSpPr>
          <p:cNvPr id="167" name="CustomShape 5"/>
          <p:cNvSpPr/>
          <p:nvPr/>
        </p:nvSpPr>
        <p:spPr>
          <a:xfrm>
            <a:off x="1011600" y="5360760"/>
            <a:ext cx="1797480" cy="385200"/>
          </a:xfrm>
          <a:prstGeom prst="rect">
            <a:avLst/>
          </a:prstGeom>
          <a:noFill/>
          <a:ln>
            <a:noFill/>
          </a:ln>
        </p:spPr>
        <p:style>
          <a:lnRef idx="0"/>
          <a:fillRef idx="0"/>
          <a:effectRef idx="0"/>
          <a:fontRef idx="minor"/>
        </p:style>
        <p:txBody>
          <a:bodyPr wrap="none" lIns="90000" rIns="90000" tIns="45000" bIns="45000">
            <a:noAutofit/>
          </a:bodyPr>
          <a:p>
            <a:pPr>
              <a:lnSpc>
                <a:spcPct val="100000"/>
              </a:lnSpc>
              <a:tabLst>
                <a:tab algn="l" pos="0"/>
              </a:tabLst>
            </a:pPr>
            <a:r>
              <a:rPr b="1" lang="en-US" sz="2400" spc="-1" strike="noStrike">
                <a:solidFill>
                  <a:srgbClr val="000000"/>
                </a:solidFill>
                <a:latin typeface="Yu Gothic"/>
                <a:ea typeface="Roboto"/>
              </a:rPr>
              <a:t>M1 Zhang Runshi</a:t>
            </a:r>
            <a:endParaRPr b="0" lang="en-US" sz="2400" spc="-1" strike="noStrike">
              <a:latin typeface="Arial"/>
            </a:endParaRPr>
          </a:p>
        </p:txBody>
      </p:sp>
      <p:pic>
        <p:nvPicPr>
          <p:cNvPr id="168" name="Image 1" descr="preencoded.png"/>
          <p:cNvPicPr/>
          <p:nvPr/>
        </p:nvPicPr>
        <p:blipFill>
          <a:blip r:embed="rId1"/>
          <a:stretch/>
        </p:blipFill>
        <p:spPr>
          <a:xfrm>
            <a:off x="9144000" y="0"/>
            <a:ext cx="5485680" cy="81684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290"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291" name="CustomShape 3"/>
          <p:cNvSpPr/>
          <p:nvPr/>
        </p:nvSpPr>
        <p:spPr>
          <a:xfrm>
            <a:off x="833040" y="1312200"/>
            <a:ext cx="4443120" cy="6886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0" lang="zh-CN" sz="4380" spc="-1" strike="noStrike">
                <a:solidFill>
                  <a:srgbClr val="1b1b27"/>
                </a:solidFill>
                <a:latin typeface="Raleway"/>
                <a:ea typeface="Raleway"/>
              </a:rPr>
              <a:t>实验结果</a:t>
            </a:r>
            <a:endParaRPr b="0" lang="en-US" sz="4380" spc="-1" strike="noStrike">
              <a:latin typeface="Arial"/>
            </a:endParaRPr>
          </a:p>
        </p:txBody>
      </p:sp>
      <p:pic>
        <p:nvPicPr>
          <p:cNvPr id="292" name="Image 0" descr="preencoded.png"/>
          <p:cNvPicPr/>
          <p:nvPr/>
        </p:nvPicPr>
        <p:blipFill>
          <a:blip r:embed="rId1"/>
          <a:stretch/>
        </p:blipFill>
        <p:spPr>
          <a:xfrm>
            <a:off x="833040" y="2442600"/>
            <a:ext cx="4098240" cy="2514240"/>
          </a:xfrm>
          <a:prstGeom prst="rect">
            <a:avLst/>
          </a:prstGeom>
          <a:ln>
            <a:noFill/>
          </a:ln>
        </p:spPr>
      </p:pic>
      <p:sp>
        <p:nvSpPr>
          <p:cNvPr id="293" name="CustomShape 4"/>
          <p:cNvSpPr/>
          <p:nvPr/>
        </p:nvSpPr>
        <p:spPr>
          <a:xfrm>
            <a:off x="833040" y="5232960"/>
            <a:ext cx="222120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zh-CN" sz="2190" spc="-1" strike="noStrike">
                <a:solidFill>
                  <a:srgbClr val="1b1b27"/>
                </a:solidFill>
                <a:latin typeface="Raleway"/>
                <a:ea typeface="Raleway"/>
              </a:rPr>
              <a:t>实验结果分析</a:t>
            </a:r>
            <a:endParaRPr b="0" lang="en-US" sz="2190" spc="-1" strike="noStrike">
              <a:latin typeface="Arial"/>
            </a:endParaRPr>
          </a:p>
        </p:txBody>
      </p:sp>
      <p:sp>
        <p:nvSpPr>
          <p:cNvPr id="294" name="CustomShape 5"/>
          <p:cNvSpPr/>
          <p:nvPr/>
        </p:nvSpPr>
        <p:spPr>
          <a:xfrm>
            <a:off x="833040" y="5798160"/>
            <a:ext cx="409824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我们将展示实验结果的各种数据分析图表，包括误差分布、识别准确率、数据可靠性等。</a:t>
            </a:r>
            <a:endParaRPr b="0" lang="en-US" sz="1750" spc="-1" strike="noStrike">
              <a:latin typeface="Arial"/>
            </a:endParaRPr>
          </a:p>
        </p:txBody>
      </p:sp>
      <p:pic>
        <p:nvPicPr>
          <p:cNvPr id="295" name="Image 1" descr="preencoded.png"/>
          <p:cNvPicPr/>
          <p:nvPr/>
        </p:nvPicPr>
        <p:blipFill>
          <a:blip r:embed="rId2"/>
          <a:stretch/>
        </p:blipFill>
        <p:spPr>
          <a:xfrm>
            <a:off x="5265360" y="2442600"/>
            <a:ext cx="4098600" cy="2514240"/>
          </a:xfrm>
          <a:prstGeom prst="rect">
            <a:avLst/>
          </a:prstGeom>
          <a:ln>
            <a:noFill/>
          </a:ln>
        </p:spPr>
      </p:pic>
      <p:sp>
        <p:nvSpPr>
          <p:cNvPr id="296" name="CustomShape 6"/>
          <p:cNvSpPr/>
          <p:nvPr/>
        </p:nvSpPr>
        <p:spPr>
          <a:xfrm>
            <a:off x="5265360" y="5232960"/>
            <a:ext cx="222120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zh-CN" sz="2190" spc="-1" strike="noStrike">
                <a:solidFill>
                  <a:srgbClr val="1b1b27"/>
                </a:solidFill>
                <a:latin typeface="Raleway"/>
                <a:ea typeface="Raleway"/>
              </a:rPr>
              <a:t>应用场景</a:t>
            </a:r>
            <a:endParaRPr b="0" lang="en-US" sz="2190" spc="-1" strike="noStrike">
              <a:latin typeface="Arial"/>
            </a:endParaRPr>
          </a:p>
        </p:txBody>
      </p:sp>
      <p:sp>
        <p:nvSpPr>
          <p:cNvPr id="297" name="CustomShape 7"/>
          <p:cNvSpPr/>
          <p:nvPr/>
        </p:nvSpPr>
        <p:spPr>
          <a:xfrm>
            <a:off x="5265360" y="5798160"/>
            <a:ext cx="4098600" cy="7048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介绍我们的步态识别技术在人脸识别、监控场所等场景中的应用效果。</a:t>
            </a:r>
            <a:endParaRPr b="0" lang="en-US" sz="1750" spc="-1" strike="noStrike">
              <a:latin typeface="Arial"/>
            </a:endParaRPr>
          </a:p>
        </p:txBody>
      </p:sp>
      <p:pic>
        <p:nvPicPr>
          <p:cNvPr id="298" name="Image 2" descr="preencoded.png"/>
          <p:cNvPicPr/>
          <p:nvPr/>
        </p:nvPicPr>
        <p:blipFill>
          <a:blip r:embed="rId3"/>
          <a:stretch/>
        </p:blipFill>
        <p:spPr>
          <a:xfrm>
            <a:off x="9698040" y="2442600"/>
            <a:ext cx="4098600" cy="2514240"/>
          </a:xfrm>
          <a:prstGeom prst="rect">
            <a:avLst/>
          </a:prstGeom>
          <a:ln>
            <a:noFill/>
          </a:ln>
        </p:spPr>
      </p:pic>
      <p:sp>
        <p:nvSpPr>
          <p:cNvPr id="299" name="CustomShape 8"/>
          <p:cNvSpPr/>
          <p:nvPr/>
        </p:nvSpPr>
        <p:spPr>
          <a:xfrm>
            <a:off x="9698040" y="5232960"/>
            <a:ext cx="222120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zh-CN" sz="2190" spc="-1" strike="noStrike">
                <a:solidFill>
                  <a:srgbClr val="1b1b27"/>
                </a:solidFill>
                <a:latin typeface="Raleway"/>
                <a:ea typeface="Raleway"/>
              </a:rPr>
              <a:t>未来趋势</a:t>
            </a:r>
            <a:endParaRPr b="0" lang="en-US" sz="2190" spc="-1" strike="noStrike">
              <a:latin typeface="Arial"/>
            </a:endParaRPr>
          </a:p>
        </p:txBody>
      </p:sp>
      <p:sp>
        <p:nvSpPr>
          <p:cNvPr id="300" name="CustomShape 9"/>
          <p:cNvSpPr/>
          <p:nvPr/>
        </p:nvSpPr>
        <p:spPr>
          <a:xfrm>
            <a:off x="9698040" y="5798160"/>
            <a:ext cx="4098600" cy="7048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展望步态识别技术的未来发展趋势，以及技术的不断拓展和应用。</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302"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303" name="CustomShape 3"/>
          <p:cNvSpPr/>
          <p:nvPr/>
        </p:nvSpPr>
        <p:spPr>
          <a:xfrm>
            <a:off x="833040" y="2518920"/>
            <a:ext cx="4443120" cy="6886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0" lang="zh-CN" sz="4380" spc="-1" strike="noStrike">
                <a:solidFill>
                  <a:srgbClr val="1b1b27"/>
                </a:solidFill>
                <a:latin typeface="Raleway"/>
                <a:ea typeface="Raleway"/>
              </a:rPr>
              <a:t>总结</a:t>
            </a:r>
            <a:endParaRPr b="0" lang="en-US" sz="4380" spc="-1" strike="noStrike">
              <a:latin typeface="Arial"/>
            </a:endParaRPr>
          </a:p>
        </p:txBody>
      </p:sp>
      <p:sp>
        <p:nvSpPr>
          <p:cNvPr id="304" name="CustomShape 4"/>
          <p:cNvSpPr/>
          <p:nvPr/>
        </p:nvSpPr>
        <p:spPr>
          <a:xfrm>
            <a:off x="833040" y="3759480"/>
            <a:ext cx="2665440" cy="412560"/>
          </a:xfrm>
          <a:prstGeom prst="rect">
            <a:avLst/>
          </a:prstGeom>
          <a:noFill/>
          <a:ln>
            <a:noFill/>
          </a:ln>
        </p:spPr>
        <p:style>
          <a:lnRef idx="0"/>
          <a:fillRef idx="0"/>
          <a:effectRef idx="0"/>
          <a:fontRef idx="minor"/>
        </p:style>
        <p:txBody>
          <a:bodyPr wrap="none" lIns="90000" rIns="90000" tIns="45000" bIns="45000">
            <a:noAutofit/>
          </a:bodyPr>
          <a:p>
            <a:pPr>
              <a:lnSpc>
                <a:spcPts val="3280"/>
              </a:lnSpc>
              <a:tabLst>
                <a:tab algn="l" pos="0"/>
              </a:tabLst>
            </a:pPr>
            <a:r>
              <a:rPr b="0" lang="zh-CN" sz="2630" spc="-1" strike="noStrike">
                <a:solidFill>
                  <a:srgbClr val="1b1b27"/>
                </a:solidFill>
                <a:latin typeface="Raleway"/>
                <a:ea typeface="Raleway"/>
              </a:rPr>
              <a:t>研究内容</a:t>
            </a:r>
            <a:endParaRPr b="0" lang="en-US" sz="2630" spc="-1" strike="noStrike">
              <a:latin typeface="Arial"/>
            </a:endParaRPr>
          </a:p>
        </p:txBody>
      </p:sp>
      <p:sp>
        <p:nvSpPr>
          <p:cNvPr id="305" name="CustomShape 5"/>
          <p:cNvSpPr/>
          <p:nvPr/>
        </p:nvSpPr>
        <p:spPr>
          <a:xfrm>
            <a:off x="833040" y="4393440"/>
            <a:ext cx="3958920" cy="7048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本次研究的内容主要是步态识别技术在模拟环境中的应用和优化。</a:t>
            </a:r>
            <a:endParaRPr b="0" lang="en-US" sz="1750" spc="-1" strike="noStrike">
              <a:latin typeface="Arial"/>
            </a:endParaRPr>
          </a:p>
        </p:txBody>
      </p:sp>
      <p:sp>
        <p:nvSpPr>
          <p:cNvPr id="306" name="CustomShape 6"/>
          <p:cNvSpPr/>
          <p:nvPr/>
        </p:nvSpPr>
        <p:spPr>
          <a:xfrm>
            <a:off x="5342400" y="3759480"/>
            <a:ext cx="2665440" cy="412560"/>
          </a:xfrm>
          <a:prstGeom prst="rect">
            <a:avLst/>
          </a:prstGeom>
          <a:noFill/>
          <a:ln>
            <a:noFill/>
          </a:ln>
        </p:spPr>
        <p:style>
          <a:lnRef idx="0"/>
          <a:fillRef idx="0"/>
          <a:effectRef idx="0"/>
          <a:fontRef idx="minor"/>
        </p:style>
        <p:txBody>
          <a:bodyPr wrap="none" lIns="90000" rIns="90000" tIns="45000" bIns="45000">
            <a:noAutofit/>
          </a:bodyPr>
          <a:p>
            <a:pPr>
              <a:lnSpc>
                <a:spcPts val="3280"/>
              </a:lnSpc>
              <a:tabLst>
                <a:tab algn="l" pos="0"/>
              </a:tabLst>
            </a:pPr>
            <a:r>
              <a:rPr b="0" lang="zh-CN" sz="2630" spc="-1" strike="noStrike">
                <a:solidFill>
                  <a:srgbClr val="1b1b27"/>
                </a:solidFill>
                <a:latin typeface="Raleway"/>
                <a:ea typeface="Raleway"/>
              </a:rPr>
              <a:t>研究意义</a:t>
            </a:r>
            <a:endParaRPr b="0" lang="en-US" sz="2630" spc="-1" strike="noStrike">
              <a:latin typeface="Arial"/>
            </a:endParaRPr>
          </a:p>
        </p:txBody>
      </p:sp>
      <p:sp>
        <p:nvSpPr>
          <p:cNvPr id="307" name="CustomShape 7"/>
          <p:cNvSpPr/>
          <p:nvPr/>
        </p:nvSpPr>
        <p:spPr>
          <a:xfrm>
            <a:off x="5342400" y="4393440"/>
            <a:ext cx="395892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步态识别技术可以在多个领域中发挥作用，例如监控领域、医学领域等，有着广泛的应用前景。</a:t>
            </a:r>
            <a:endParaRPr b="0" lang="en-US" sz="1750" spc="-1" strike="noStrike">
              <a:latin typeface="Arial"/>
            </a:endParaRPr>
          </a:p>
        </p:txBody>
      </p:sp>
      <p:sp>
        <p:nvSpPr>
          <p:cNvPr id="308" name="CustomShape 8"/>
          <p:cNvSpPr/>
          <p:nvPr/>
        </p:nvSpPr>
        <p:spPr>
          <a:xfrm>
            <a:off x="9851400" y="3759480"/>
            <a:ext cx="2665440" cy="412560"/>
          </a:xfrm>
          <a:prstGeom prst="rect">
            <a:avLst/>
          </a:prstGeom>
          <a:noFill/>
          <a:ln>
            <a:noFill/>
          </a:ln>
        </p:spPr>
        <p:style>
          <a:lnRef idx="0"/>
          <a:fillRef idx="0"/>
          <a:effectRef idx="0"/>
          <a:fontRef idx="minor"/>
        </p:style>
        <p:txBody>
          <a:bodyPr wrap="none" lIns="90000" rIns="90000" tIns="45000" bIns="45000">
            <a:noAutofit/>
          </a:bodyPr>
          <a:p>
            <a:pPr>
              <a:lnSpc>
                <a:spcPts val="3280"/>
              </a:lnSpc>
              <a:tabLst>
                <a:tab algn="l" pos="0"/>
              </a:tabLst>
            </a:pPr>
            <a:r>
              <a:rPr b="0" lang="zh-CN" sz="2630" spc="-1" strike="noStrike">
                <a:solidFill>
                  <a:srgbClr val="1b1b27"/>
                </a:solidFill>
                <a:latin typeface="Raleway"/>
                <a:ea typeface="Raleway"/>
              </a:rPr>
              <a:t>未来展望</a:t>
            </a:r>
            <a:endParaRPr b="0" lang="en-US" sz="2630" spc="-1" strike="noStrike">
              <a:latin typeface="Arial"/>
            </a:endParaRPr>
          </a:p>
        </p:txBody>
      </p:sp>
      <p:sp>
        <p:nvSpPr>
          <p:cNvPr id="309" name="CustomShape 9"/>
          <p:cNvSpPr/>
          <p:nvPr/>
        </p:nvSpPr>
        <p:spPr>
          <a:xfrm>
            <a:off x="9851400" y="4393440"/>
            <a:ext cx="395892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针对步态识别技术存在的局限性和问题，我们将继续探索更加先进的技术和方法。</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170" name="CustomShape 2"/>
          <p:cNvSpPr/>
          <p:nvPr/>
        </p:nvSpPr>
        <p:spPr>
          <a:xfrm>
            <a:off x="720" y="72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171" name="CustomShape 3"/>
          <p:cNvSpPr/>
          <p:nvPr/>
        </p:nvSpPr>
        <p:spPr>
          <a:xfrm>
            <a:off x="596520" y="792000"/>
            <a:ext cx="4443120" cy="6886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0" lang="en-US" sz="4410" spc="-1" strike="noStrike">
                <a:solidFill>
                  <a:srgbClr val="000000"/>
                </a:solidFill>
                <a:latin typeface="Yu Gothic Light"/>
                <a:ea typeface="Raleway"/>
              </a:rPr>
              <a:t>Background </a:t>
            </a:r>
            <a:endParaRPr b="0" lang="en-US" sz="4410" spc="-1" strike="noStrike">
              <a:latin typeface="Arial"/>
            </a:endParaRPr>
          </a:p>
        </p:txBody>
      </p:sp>
      <p:pic>
        <p:nvPicPr>
          <p:cNvPr id="172" name="図 4" descr=""/>
          <p:cNvPicPr/>
          <p:nvPr/>
        </p:nvPicPr>
        <p:blipFill>
          <a:blip r:embed="rId1"/>
          <a:srcRect l="56986" t="34735" r="18752" b="31375"/>
          <a:stretch/>
        </p:blipFill>
        <p:spPr>
          <a:xfrm>
            <a:off x="9686880" y="3121200"/>
            <a:ext cx="4641120" cy="3646800"/>
          </a:xfrm>
          <a:prstGeom prst="rect">
            <a:avLst/>
          </a:prstGeom>
          <a:ln>
            <a:noFill/>
          </a:ln>
        </p:spPr>
      </p:pic>
      <p:sp>
        <p:nvSpPr>
          <p:cNvPr id="173" name="TextShape 4"/>
          <p:cNvSpPr txBox="1"/>
          <p:nvPr/>
        </p:nvSpPr>
        <p:spPr>
          <a:xfrm>
            <a:off x="9606600" y="6984000"/>
            <a:ext cx="4577400" cy="785160"/>
          </a:xfrm>
          <a:prstGeom prst="rect">
            <a:avLst/>
          </a:prstGeom>
          <a:noFill/>
          <a:ln>
            <a:noFill/>
          </a:ln>
        </p:spPr>
        <p:txBody>
          <a:bodyPr lIns="90000" rIns="90000" tIns="45000" bIns="45000">
            <a:noAutofit/>
          </a:bodyPr>
          <a:p>
            <a:r>
              <a:rPr b="0" lang="en-US" sz="2200" spc="-1" strike="noStrike">
                <a:latin typeface="Arial"/>
              </a:rPr>
              <a:t>Observation Example Using LiDAR </a:t>
            </a:r>
            <a:endParaRPr b="0" lang="en-US" sz="2200" spc="-1" strike="noStrike">
              <a:latin typeface="Arial"/>
            </a:endParaRPr>
          </a:p>
          <a:p>
            <a:pPr algn="ctr">
              <a:lnSpc>
                <a:spcPct val="100000"/>
              </a:lnSpc>
            </a:pPr>
            <a:r>
              <a:rPr b="0" lang="en-US" sz="1400" spc="-1" strike="noStrike">
                <a:latin typeface="Arial"/>
                <a:ea typeface="Noto Sans CJK SC"/>
              </a:rPr>
              <a:t> </a:t>
            </a:r>
            <a:r>
              <a:rPr b="0" lang="en-US" sz="1400" spc="-1" strike="noStrike">
                <a:solidFill>
                  <a:srgbClr val="000000"/>
                </a:solidFill>
                <a:latin typeface="游ゴシック"/>
              </a:rPr>
              <a:t>[Kidono+ 2011] Fig. 1 Copyright 2011 IEEE</a:t>
            </a:r>
            <a:endParaRPr b="0" lang="en-US" sz="1400" spc="-1" strike="noStrike">
              <a:latin typeface="Arial"/>
            </a:endParaRPr>
          </a:p>
        </p:txBody>
      </p:sp>
      <p:sp>
        <p:nvSpPr>
          <p:cNvPr id="174" name="TextShape 5"/>
          <p:cNvSpPr txBox="1"/>
          <p:nvPr/>
        </p:nvSpPr>
        <p:spPr>
          <a:xfrm>
            <a:off x="864000" y="2923200"/>
            <a:ext cx="5664240" cy="532800"/>
          </a:xfrm>
          <a:prstGeom prst="rect">
            <a:avLst/>
          </a:prstGeom>
          <a:noFill/>
          <a:ln>
            <a:noFill/>
          </a:ln>
        </p:spPr>
        <p:txBody>
          <a:bodyPr lIns="90000" rIns="90000" tIns="45000" bIns="45000">
            <a:noAutofit/>
          </a:bodyPr>
          <a:p>
            <a:r>
              <a:rPr b="0" lang="en-US" sz="2400" spc="-1" strike="noStrike">
                <a:solidFill>
                  <a:srgbClr val="000000"/>
                </a:solidFill>
                <a:latin typeface="Yu Gothic"/>
              </a:rPr>
              <a:t>Expected to be used for self-driving car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Freeform 1"/>
          <p:cNvSpPr/>
          <p:nvPr/>
        </p:nvSpPr>
        <p:spPr>
          <a:xfrm>
            <a:off x="0" y="0"/>
            <a:ext cx="14631120" cy="8686440"/>
          </a:xfrm>
          <a:custGeom>
            <a:avLst/>
            <a:gdLst/>
            <a:ahLst/>
            <a:rect l="0" t="0" r="r" b="b"/>
            <a:pathLst>
              <a:path w="40642" h="24129">
                <a:moveTo>
                  <a:pt x="0" y="24128"/>
                </a:moveTo>
                <a:lnTo>
                  <a:pt x="40641" y="24128"/>
                </a:lnTo>
                <a:lnTo>
                  <a:pt x="40641" y="0"/>
                </a:lnTo>
                <a:lnTo>
                  <a:pt x="0" y="0"/>
                </a:lnTo>
                <a:lnTo>
                  <a:pt x="0" y="24128"/>
                </a:lnTo>
                <a:close/>
              </a:path>
            </a:pathLst>
          </a:custGeom>
          <a:solidFill>
            <a:srgbClr val="ffffff"/>
          </a:solidFill>
          <a:ln>
            <a:noFill/>
          </a:ln>
        </p:spPr>
      </p:sp>
      <p:sp>
        <p:nvSpPr>
          <p:cNvPr id="176" name="TextShape 2"/>
          <p:cNvSpPr txBox="1"/>
          <p:nvPr/>
        </p:nvSpPr>
        <p:spPr>
          <a:xfrm>
            <a:off x="1115280" y="671040"/>
            <a:ext cx="3971520" cy="1029600"/>
          </a:xfrm>
          <a:prstGeom prst="rect">
            <a:avLst/>
          </a:prstGeom>
          <a:noFill/>
          <a:ln>
            <a:noFill/>
          </a:ln>
        </p:spPr>
        <p:txBody>
          <a:bodyPr lIns="0" rIns="0" tIns="0" bIns="0">
            <a:noAutofit/>
          </a:bodyPr>
          <a:p>
            <a:r>
              <a:rPr b="0" lang="en-US" sz="4410" spc="-1" strike="noStrike">
                <a:solidFill>
                  <a:srgbClr val="000000"/>
                </a:solidFill>
                <a:latin typeface="Yu Gothic Light"/>
              </a:rPr>
              <a:t>Background </a:t>
            </a:r>
            <a:endParaRPr b="0" lang="en-US" sz="4410" spc="-1" strike="noStrike">
              <a:latin typeface="Times New Roman"/>
            </a:endParaRPr>
          </a:p>
        </p:txBody>
      </p:sp>
      <p:sp>
        <p:nvSpPr>
          <p:cNvPr id="177" name="TextShape 3"/>
          <p:cNvSpPr txBox="1"/>
          <p:nvPr/>
        </p:nvSpPr>
        <p:spPr>
          <a:xfrm>
            <a:off x="1115280" y="2328120"/>
            <a:ext cx="426960" cy="647280"/>
          </a:xfrm>
          <a:prstGeom prst="rect">
            <a:avLst/>
          </a:prstGeom>
          <a:noFill/>
          <a:ln>
            <a:noFill/>
          </a:ln>
        </p:spPr>
        <p:txBody>
          <a:bodyPr lIns="0" rIns="0" tIns="0" bIns="0">
            <a:noAutofit/>
          </a:bodyPr>
          <a:p>
            <a:r>
              <a:rPr b="0" lang="en-US" sz="2800" spc="-1" strike="noStrike">
                <a:solidFill>
                  <a:srgbClr val="000000"/>
                </a:solidFill>
                <a:latin typeface="Arial"/>
              </a:rPr>
              <a:t>•</a:t>
            </a:r>
            <a:endParaRPr b="0" lang="en-US" sz="2800" spc="-1" strike="noStrike">
              <a:latin typeface="Times New Roman"/>
            </a:endParaRPr>
          </a:p>
        </p:txBody>
      </p:sp>
      <p:sp>
        <p:nvSpPr>
          <p:cNvPr id="178" name="TextShape 4"/>
          <p:cNvSpPr txBox="1"/>
          <p:nvPr/>
        </p:nvSpPr>
        <p:spPr>
          <a:xfrm>
            <a:off x="1664280" y="2900880"/>
            <a:ext cx="366840" cy="554400"/>
          </a:xfrm>
          <a:prstGeom prst="rect">
            <a:avLst/>
          </a:prstGeom>
          <a:noFill/>
          <a:ln>
            <a:noFill/>
          </a:ln>
        </p:spPr>
        <p:txBody>
          <a:bodyPr lIns="0" rIns="0" tIns="0" bIns="0">
            <a:noAutofit/>
          </a:bodyPr>
          <a:p>
            <a:r>
              <a:rPr b="0" lang="en-US" sz="2400" spc="-1" strike="noStrike">
                <a:solidFill>
                  <a:srgbClr val="000000"/>
                </a:solidFill>
                <a:latin typeface="Arial"/>
              </a:rPr>
              <a:t>•</a:t>
            </a:r>
            <a:endParaRPr b="0" lang="en-US" sz="2400" spc="-1" strike="noStrike">
              <a:latin typeface="Times New Roman"/>
            </a:endParaRPr>
          </a:p>
        </p:txBody>
      </p:sp>
      <p:sp>
        <p:nvSpPr>
          <p:cNvPr id="179" name="TextShape 5"/>
          <p:cNvSpPr txBox="1"/>
          <p:nvPr/>
        </p:nvSpPr>
        <p:spPr>
          <a:xfrm>
            <a:off x="1938600" y="2802600"/>
            <a:ext cx="6621480" cy="560520"/>
          </a:xfrm>
          <a:prstGeom prst="rect">
            <a:avLst/>
          </a:prstGeom>
          <a:noFill/>
          <a:ln>
            <a:noFill/>
          </a:ln>
        </p:spPr>
        <p:txBody>
          <a:bodyPr lIns="0" rIns="0" tIns="0" bIns="0">
            <a:noAutofit/>
          </a:bodyPr>
          <a:p>
            <a:r>
              <a:rPr b="0" lang="en-US" sz="2400" spc="-1" strike="noStrike">
                <a:solidFill>
                  <a:srgbClr val="000000"/>
                </a:solidFill>
                <a:latin typeface="Yu Gothic"/>
              </a:rPr>
              <a:t>Expected to be used for self-driving car</a:t>
            </a:r>
            <a:endParaRPr b="0" lang="en-US" sz="2400" spc="-1" strike="noStrike">
              <a:latin typeface="Times New Roman"/>
            </a:endParaRPr>
          </a:p>
        </p:txBody>
      </p:sp>
      <p:sp>
        <p:nvSpPr>
          <p:cNvPr id="180" name="TextShape 6"/>
          <p:cNvSpPr txBox="1"/>
          <p:nvPr/>
        </p:nvSpPr>
        <p:spPr>
          <a:xfrm>
            <a:off x="1664280" y="3397320"/>
            <a:ext cx="366840" cy="554400"/>
          </a:xfrm>
          <a:prstGeom prst="rect">
            <a:avLst/>
          </a:prstGeom>
          <a:noFill/>
          <a:ln>
            <a:noFill/>
          </a:ln>
        </p:spPr>
        <p:txBody>
          <a:bodyPr lIns="0" rIns="0" tIns="0" bIns="0">
            <a:noAutofit/>
          </a:bodyPr>
          <a:p>
            <a:r>
              <a:rPr b="0" lang="en-US" sz="2400" spc="-1" strike="noStrike">
                <a:solidFill>
                  <a:srgbClr val="000000"/>
                </a:solidFill>
                <a:latin typeface="Arial"/>
              </a:rPr>
              <a:t>•</a:t>
            </a:r>
            <a:endParaRPr b="0" lang="en-US" sz="2400" spc="-1" strike="noStrike">
              <a:latin typeface="Times New Roman"/>
            </a:endParaRPr>
          </a:p>
        </p:txBody>
      </p:sp>
      <p:sp>
        <p:nvSpPr>
          <p:cNvPr id="181" name="TextShape 7"/>
          <p:cNvSpPr txBox="1"/>
          <p:nvPr/>
        </p:nvSpPr>
        <p:spPr>
          <a:xfrm>
            <a:off x="1938600" y="3299400"/>
            <a:ext cx="5723280" cy="560520"/>
          </a:xfrm>
          <a:prstGeom prst="rect">
            <a:avLst/>
          </a:prstGeom>
          <a:noFill/>
          <a:ln>
            <a:noFill/>
          </a:ln>
        </p:spPr>
        <p:txBody>
          <a:bodyPr lIns="0" rIns="0" tIns="0" bIns="0">
            <a:noAutofit/>
          </a:bodyPr>
          <a:p>
            <a:r>
              <a:rPr b="0" lang="en-US" sz="2400" spc="-1" strike="noStrike">
                <a:solidFill>
                  <a:srgbClr val="000000"/>
                </a:solidFill>
                <a:latin typeface="Yu Gothic"/>
              </a:rPr>
              <a:t>Low resolution for distant objects</a:t>
            </a:r>
            <a:endParaRPr b="0" lang="en-US" sz="2400" spc="-1" strike="noStrike">
              <a:latin typeface="Times New Roman"/>
            </a:endParaRPr>
          </a:p>
        </p:txBody>
      </p:sp>
      <p:sp>
        <p:nvSpPr>
          <p:cNvPr id="182" name="TextShape 8"/>
          <p:cNvSpPr txBox="1"/>
          <p:nvPr/>
        </p:nvSpPr>
        <p:spPr>
          <a:xfrm>
            <a:off x="2030400" y="3797280"/>
            <a:ext cx="6707520" cy="560520"/>
          </a:xfrm>
          <a:prstGeom prst="rect">
            <a:avLst/>
          </a:prstGeom>
          <a:noFill/>
          <a:ln>
            <a:noFill/>
          </a:ln>
        </p:spPr>
        <p:txBody>
          <a:bodyPr lIns="0" rIns="0" tIns="0" bIns="0">
            <a:noAutofit/>
          </a:bodyPr>
          <a:p>
            <a:r>
              <a:rPr b="0" lang="en-US" sz="2400" spc="-1" strike="noStrike">
                <a:solidFill>
                  <a:srgbClr val="000000"/>
                </a:solidFill>
                <a:latin typeface="游ゴシック"/>
              </a:rPr>
              <a:t>→</a:t>
            </a:r>
            <a:r>
              <a:rPr b="0" lang="en-US" sz="2400" spc="-1" strike="noStrike">
                <a:solidFill>
                  <a:srgbClr val="000000"/>
                </a:solidFill>
                <a:latin typeface="Yu Gothic"/>
              </a:rPr>
              <a:t>Difficult to use for person recognition</a:t>
            </a:r>
            <a:endParaRPr b="0" lang="en-US" sz="2400" spc="-1" strike="noStrike">
              <a:latin typeface="Times New Roman"/>
            </a:endParaRPr>
          </a:p>
        </p:txBody>
      </p:sp>
      <p:sp>
        <p:nvSpPr>
          <p:cNvPr id="183" name="TextShape 9"/>
          <p:cNvSpPr txBox="1"/>
          <p:nvPr/>
        </p:nvSpPr>
        <p:spPr>
          <a:xfrm>
            <a:off x="1115280" y="6457320"/>
            <a:ext cx="426960" cy="647280"/>
          </a:xfrm>
          <a:prstGeom prst="rect">
            <a:avLst/>
          </a:prstGeom>
          <a:noFill/>
          <a:ln>
            <a:noFill/>
          </a:ln>
        </p:spPr>
        <p:txBody>
          <a:bodyPr lIns="0" rIns="0" tIns="0" bIns="0">
            <a:noAutofit/>
          </a:bodyPr>
          <a:p>
            <a:r>
              <a:rPr b="0" lang="en-US" sz="2800" spc="-1" strike="noStrike">
                <a:solidFill>
                  <a:srgbClr val="000000"/>
                </a:solidFill>
                <a:latin typeface="Arial"/>
              </a:rPr>
              <a:t>•</a:t>
            </a:r>
            <a:endParaRPr b="0" lang="en-US" sz="2800" spc="-1" strike="noStrike">
              <a:latin typeface="Times New Roman"/>
            </a:endParaRPr>
          </a:p>
        </p:txBody>
      </p:sp>
      <p:sp>
        <p:nvSpPr>
          <p:cNvPr id="184" name="TextShape 10"/>
          <p:cNvSpPr txBox="1"/>
          <p:nvPr/>
        </p:nvSpPr>
        <p:spPr>
          <a:xfrm>
            <a:off x="1389960" y="6342480"/>
            <a:ext cx="11390760" cy="651240"/>
          </a:xfrm>
          <a:prstGeom prst="rect">
            <a:avLst/>
          </a:prstGeom>
          <a:noFill/>
          <a:ln>
            <a:noFill/>
          </a:ln>
        </p:spPr>
        <p:txBody>
          <a:bodyPr lIns="0" rIns="0" tIns="0" bIns="0">
            <a:noAutofit/>
          </a:bodyPr>
          <a:p>
            <a:r>
              <a:rPr b="0" lang="en-US" sz="2800" spc="-1" strike="noStrike">
                <a:solidFill>
                  <a:srgbClr val="000000"/>
                </a:solidFill>
                <a:latin typeface="Yu Gothic"/>
              </a:rPr>
              <a:t>Analyze how much accuracy gait recognition achieves for </a:t>
            </a:r>
            <a:endParaRPr b="0" lang="en-US" sz="2800" spc="-1" strike="noStrike">
              <a:latin typeface="Times New Roman"/>
            </a:endParaRPr>
          </a:p>
        </p:txBody>
      </p:sp>
      <p:sp>
        <p:nvSpPr>
          <p:cNvPr id="185" name="TextShape 11"/>
          <p:cNvSpPr txBox="1"/>
          <p:nvPr/>
        </p:nvSpPr>
        <p:spPr>
          <a:xfrm>
            <a:off x="1389960" y="6829560"/>
            <a:ext cx="3899880" cy="651240"/>
          </a:xfrm>
          <a:prstGeom prst="rect">
            <a:avLst/>
          </a:prstGeom>
          <a:noFill/>
          <a:ln>
            <a:noFill/>
          </a:ln>
        </p:spPr>
        <p:txBody>
          <a:bodyPr lIns="0" rIns="0" tIns="0" bIns="0">
            <a:noAutofit/>
          </a:bodyPr>
          <a:p>
            <a:r>
              <a:rPr b="0" lang="en-US" sz="2800" spc="-1" strike="noStrike">
                <a:solidFill>
                  <a:srgbClr val="000000"/>
                </a:solidFill>
                <a:latin typeface="Yu Gothic"/>
              </a:rPr>
              <a:t>low-resolution data</a:t>
            </a:r>
            <a:endParaRPr b="0" lang="en-US" sz="2800" spc="-1" strike="noStrike">
              <a:latin typeface="Times New Roman"/>
            </a:endParaRPr>
          </a:p>
        </p:txBody>
      </p:sp>
      <p:sp>
        <p:nvSpPr>
          <p:cNvPr id="186" name="Freeform 12"/>
          <p:cNvSpPr/>
          <p:nvPr/>
        </p:nvSpPr>
        <p:spPr>
          <a:xfrm>
            <a:off x="5774760" y="4676400"/>
            <a:ext cx="447120" cy="1060200"/>
          </a:xfrm>
          <a:custGeom>
            <a:avLst/>
            <a:gdLst/>
            <a:ahLst/>
            <a:rect l="0" t="0" r="r" b="b"/>
            <a:pathLst>
              <a:path w="1242" h="2945">
                <a:moveTo>
                  <a:pt x="0" y="2291"/>
                </a:moveTo>
                <a:lnTo>
                  <a:pt x="311" y="2291"/>
                </a:lnTo>
                <a:lnTo>
                  <a:pt x="311" y="0"/>
                </a:lnTo>
                <a:lnTo>
                  <a:pt x="931" y="0"/>
                </a:lnTo>
                <a:lnTo>
                  <a:pt x="931" y="2291"/>
                </a:lnTo>
                <a:lnTo>
                  <a:pt x="1241" y="2291"/>
                </a:lnTo>
                <a:lnTo>
                  <a:pt x="620" y="2944"/>
                </a:lnTo>
                <a:lnTo>
                  <a:pt x="0" y="2291"/>
                </a:lnTo>
                <a:close/>
              </a:path>
            </a:pathLst>
          </a:custGeom>
          <a:solidFill>
            <a:srgbClr val="5b9bd5"/>
          </a:solidFill>
          <a:ln w="11880">
            <a:solidFill>
              <a:srgbClr val="41719c"/>
            </a:solidFill>
            <a:miter/>
          </a:ln>
        </p:spPr>
      </p:sp>
      <p:sp>
        <p:nvSpPr>
          <p:cNvPr id="187" name="TextShape 13"/>
          <p:cNvSpPr txBox="1"/>
          <p:nvPr/>
        </p:nvSpPr>
        <p:spPr>
          <a:xfrm>
            <a:off x="13412520" y="8120880"/>
            <a:ext cx="182160" cy="280440"/>
          </a:xfrm>
          <a:prstGeom prst="rect">
            <a:avLst/>
          </a:prstGeom>
          <a:noFill/>
          <a:ln>
            <a:noFill/>
          </a:ln>
        </p:spPr>
        <p:txBody>
          <a:bodyPr lIns="0" rIns="0" tIns="0" bIns="0">
            <a:noAutofit/>
          </a:bodyPr>
          <a:p>
            <a:r>
              <a:rPr b="0" lang="en-US" sz="1200" spc="-1" strike="noStrike">
                <a:solidFill>
                  <a:srgbClr val="898989"/>
                </a:solidFill>
                <a:latin typeface="Yu Gothic"/>
              </a:rPr>
              <a:t>2</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579960" y="492480"/>
            <a:ext cx="13159800" cy="1590120"/>
          </a:xfrm>
          <a:prstGeom prst="rect">
            <a:avLst/>
          </a:prstGeom>
          <a:noFill/>
          <a:ln>
            <a:noFill/>
          </a:ln>
        </p:spPr>
        <p:txBody>
          <a:bodyPr anchor="ctr">
            <a:normAutofit/>
          </a:bodyPr>
          <a:p>
            <a:pPr>
              <a:lnSpc>
                <a:spcPct val="90000"/>
              </a:lnSpc>
            </a:pPr>
            <a:r>
              <a:rPr b="0" lang="ja-JP" sz="4000" spc="-1" strike="noStrike">
                <a:solidFill>
                  <a:srgbClr val="000000"/>
                </a:solidFill>
                <a:latin typeface="游ゴシック Light"/>
              </a:rPr>
              <a:t>関連研究</a:t>
            </a:r>
            <a:endParaRPr b="0" lang="en-US" sz="4000" spc="-1" strike="noStrike">
              <a:solidFill>
                <a:srgbClr val="000000"/>
              </a:solidFill>
              <a:latin typeface="游ゴシック"/>
            </a:endParaRPr>
          </a:p>
        </p:txBody>
      </p:sp>
      <p:sp>
        <p:nvSpPr>
          <p:cNvPr id="189" name="TextShape 2"/>
          <p:cNvSpPr txBox="1"/>
          <p:nvPr/>
        </p:nvSpPr>
        <p:spPr>
          <a:xfrm>
            <a:off x="1005480" y="2190600"/>
            <a:ext cx="12618000" cy="52210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游ゴシック"/>
              </a:rPr>
              <a:t>LiDAR</a:t>
            </a:r>
            <a:r>
              <a:rPr b="0" lang="ja-JP" sz="2800" spc="-1" strike="noStrike">
                <a:solidFill>
                  <a:srgbClr val="000000"/>
                </a:solidFill>
                <a:latin typeface="游ゴシック"/>
              </a:rPr>
              <a:t>による歩容認証</a:t>
            </a:r>
            <a:r>
              <a:rPr b="0" lang="en-US" sz="1800" spc="-1" strike="noStrike">
                <a:solidFill>
                  <a:srgbClr val="000000"/>
                </a:solidFill>
                <a:latin typeface="游ゴシック"/>
              </a:rPr>
              <a:t>[Galai, Benedek </a:t>
            </a:r>
            <a:r>
              <a:rPr b="0" lang="en-US" sz="1800" spc="-1" strike="noStrike">
                <a:solidFill>
                  <a:srgbClr val="000000"/>
                </a:solidFill>
                <a:latin typeface="游ゴシック"/>
              </a:rPr>
              <a:t>2015][Yamada+ 2020]</a:t>
            </a:r>
            <a:endParaRPr b="0" lang="en-US" sz="1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観測した点群をシルエット画像に投</a:t>
            </a:r>
            <a:r>
              <a:rPr b="0" lang="ja-JP" sz="2400" spc="-1" strike="noStrike">
                <a:solidFill>
                  <a:srgbClr val="000000"/>
                </a:solidFill>
                <a:latin typeface="游ゴシック"/>
              </a:rPr>
              <a:t>影して見えに基づく手法を利用</a:t>
            </a:r>
            <a:endParaRPr b="0" lang="en-US" sz="24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垂直解像度</a:t>
            </a:r>
            <a:r>
              <a:rPr b="0" lang="en-US" sz="2400" spc="-1" strike="noStrike">
                <a:solidFill>
                  <a:srgbClr val="ff0000"/>
                </a:solidFill>
                <a:latin typeface="游ゴシック"/>
              </a:rPr>
              <a:t>20~30</a:t>
            </a:r>
            <a:r>
              <a:rPr b="0" lang="ja-JP" sz="2400" spc="-1" strike="noStrike">
                <a:solidFill>
                  <a:srgbClr val="ff0000"/>
                </a:solidFill>
                <a:latin typeface="游ゴシック"/>
              </a:rPr>
              <a:t>画素</a:t>
            </a:r>
            <a:r>
              <a:rPr b="0" lang="ja-JP" sz="2400" spc="-1" strike="noStrike">
                <a:solidFill>
                  <a:srgbClr val="000000"/>
                </a:solidFill>
                <a:latin typeface="游ゴシック"/>
              </a:rPr>
              <a:t>，</a:t>
            </a:r>
            <a:r>
              <a:rPr b="0" lang="ja-JP" sz="2400" spc="-1" strike="noStrike">
                <a:solidFill>
                  <a:srgbClr val="ff0000"/>
                </a:solidFill>
                <a:latin typeface="游ゴシック"/>
              </a:rPr>
              <a:t>数百点</a:t>
            </a:r>
            <a:r>
              <a:rPr b="0" lang="ja-JP" sz="2400" spc="-1" strike="noStrike">
                <a:solidFill>
                  <a:srgbClr val="ff0000"/>
                </a:solidFill>
                <a:latin typeface="游ゴシック"/>
              </a:rPr>
              <a:t>オーダー</a:t>
            </a:r>
            <a:r>
              <a:rPr b="0" lang="ja-JP" sz="2400" spc="-1" strike="noStrike">
                <a:solidFill>
                  <a:srgbClr val="000000"/>
                </a:solidFill>
                <a:latin typeface="游ゴシック"/>
              </a:rPr>
              <a:t>のデータが必要</a:t>
            </a:r>
            <a:endParaRPr b="0" lang="en-US" sz="2400" spc="-1" strike="noStrike">
              <a:solidFill>
                <a:srgbClr val="000000"/>
              </a:solidFill>
              <a:latin typeface="游ゴシック"/>
            </a:endParaRPr>
          </a:p>
          <a:p>
            <a:pPr>
              <a:lnSpc>
                <a:spcPct val="90000"/>
              </a:lnSpc>
              <a:spcBef>
                <a:spcPts val="1001"/>
              </a:spcBef>
            </a:pPr>
            <a:endParaRPr b="0" lang="en-US" sz="2400" spc="-1" strike="noStrike">
              <a:solidFill>
                <a:srgbClr val="000000"/>
              </a:solidFill>
              <a:latin typeface="游ゴシック"/>
            </a:endParaRPr>
          </a:p>
          <a:p>
            <a:pPr marL="457200">
              <a:lnSpc>
                <a:spcPct val="90000"/>
              </a:lnSpc>
              <a:spcBef>
                <a:spcPts val="499"/>
              </a:spcBef>
              <a:tabLst>
                <a:tab algn="l" pos="0"/>
              </a:tabLst>
            </a:pPr>
            <a:endParaRPr b="0" lang="en-US" sz="2400" spc="-1" strike="noStrike">
              <a:solidFill>
                <a:srgbClr val="000000"/>
              </a:solidFill>
              <a:latin typeface="游ゴシック"/>
            </a:endParaRPr>
          </a:p>
          <a:p>
            <a:endParaRPr b="0" lang="en-US" sz="2400" spc="-1" strike="noStrike">
              <a:solidFill>
                <a:srgbClr val="000000"/>
              </a:solidFill>
              <a:latin typeface="游ゴシック"/>
            </a:endParaRPr>
          </a:p>
          <a:p>
            <a:pPr marL="457200">
              <a:lnSpc>
                <a:spcPct val="90000"/>
              </a:lnSpc>
              <a:spcBef>
                <a:spcPts val="499"/>
              </a:spcBef>
              <a:tabLst>
                <a:tab algn="l" pos="0"/>
              </a:tabLst>
            </a:pPr>
            <a:endParaRPr b="0" lang="en-US" sz="2400" spc="-1" strike="noStrike">
              <a:solidFill>
                <a:srgbClr val="000000"/>
              </a:solidFill>
              <a:latin typeface="游ゴシック"/>
            </a:endParaRPr>
          </a:p>
        </p:txBody>
      </p:sp>
      <p:sp>
        <p:nvSpPr>
          <p:cNvPr id="190" name="TextShape 3"/>
          <p:cNvSpPr txBox="1"/>
          <p:nvPr/>
        </p:nvSpPr>
        <p:spPr>
          <a:xfrm>
            <a:off x="10365120" y="7744680"/>
            <a:ext cx="3291480" cy="437760"/>
          </a:xfrm>
          <a:prstGeom prst="rect">
            <a:avLst/>
          </a:prstGeom>
          <a:noFill/>
          <a:ln>
            <a:noFill/>
          </a:ln>
        </p:spPr>
        <p:txBody>
          <a:bodyPr anchor="ctr">
            <a:noAutofit/>
          </a:bodyPr>
          <a:p>
            <a:pPr algn="r">
              <a:lnSpc>
                <a:spcPct val="100000"/>
              </a:lnSpc>
            </a:pPr>
            <a:fld id="{7862D3D1-6602-4A6D-9D60-5D99CDB4F1E0}" type="slidenum">
              <a:rPr b="0" lang="en-US" sz="1200" spc="-1" strike="noStrike">
                <a:solidFill>
                  <a:srgbClr val="8b8b8b"/>
                </a:solidFill>
                <a:latin typeface="游ゴシック"/>
              </a:rPr>
              <a:t>4</a:t>
            </a:fld>
            <a:endParaRPr b="0" lang="en-US" sz="1200" spc="-1" strike="noStrike">
              <a:latin typeface="Times New Roman"/>
            </a:endParaRPr>
          </a:p>
        </p:txBody>
      </p:sp>
      <p:pic>
        <p:nvPicPr>
          <p:cNvPr id="191" name="図 5_1" descr=""/>
          <p:cNvPicPr/>
          <p:nvPr/>
        </p:nvPicPr>
        <p:blipFill>
          <a:blip r:embed="rId1"/>
          <a:srcRect l="53773" t="71659" r="14409" b="7150"/>
          <a:stretch/>
        </p:blipFill>
        <p:spPr>
          <a:xfrm>
            <a:off x="8341200" y="4989960"/>
            <a:ext cx="6127920" cy="2295720"/>
          </a:xfrm>
          <a:prstGeom prst="rect">
            <a:avLst/>
          </a:prstGeom>
          <a:ln>
            <a:noFill/>
          </a:ln>
        </p:spPr>
      </p:pic>
      <p:sp>
        <p:nvSpPr>
          <p:cNvPr id="192" name="CustomShape 4"/>
          <p:cNvSpPr/>
          <p:nvPr/>
        </p:nvSpPr>
        <p:spPr>
          <a:xfrm>
            <a:off x="9102240" y="7408080"/>
            <a:ext cx="4605840" cy="547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ja-JP" sz="1800" spc="-1" strike="noStrike">
                <a:solidFill>
                  <a:srgbClr val="000000"/>
                </a:solidFill>
                <a:latin typeface="游ゴシック"/>
              </a:rPr>
              <a:t>対</a:t>
            </a:r>
            <a:r>
              <a:rPr b="0" lang="ja-JP" sz="1800" spc="-1" strike="noStrike">
                <a:solidFill>
                  <a:srgbClr val="000000"/>
                </a:solidFill>
                <a:latin typeface="游ゴシック"/>
              </a:rPr>
              <a:t>象</a:t>
            </a:r>
            <a:r>
              <a:rPr b="0" lang="ja-JP" sz="1800" spc="-1" strike="noStrike">
                <a:solidFill>
                  <a:srgbClr val="000000"/>
                </a:solidFill>
                <a:latin typeface="游ゴシック"/>
              </a:rPr>
              <a:t>と</a:t>
            </a:r>
            <a:r>
              <a:rPr b="0" lang="ja-JP" sz="1800" spc="-1" strike="noStrike">
                <a:solidFill>
                  <a:srgbClr val="000000"/>
                </a:solidFill>
                <a:latin typeface="游ゴシック"/>
              </a:rPr>
              <a:t>の</a:t>
            </a:r>
            <a:r>
              <a:rPr b="0" lang="ja-JP" sz="1800" spc="-1" strike="noStrike">
                <a:solidFill>
                  <a:srgbClr val="000000"/>
                </a:solidFill>
                <a:latin typeface="游ゴシック"/>
              </a:rPr>
              <a:t>距</a:t>
            </a:r>
            <a:r>
              <a:rPr b="0" lang="ja-JP" sz="1800" spc="-1" strike="noStrike">
                <a:solidFill>
                  <a:srgbClr val="000000"/>
                </a:solidFill>
                <a:latin typeface="游ゴシック"/>
              </a:rPr>
              <a:t>離</a:t>
            </a:r>
            <a:r>
              <a:rPr b="0" lang="ja-JP" sz="1800" spc="-1" strike="noStrike">
                <a:solidFill>
                  <a:srgbClr val="000000"/>
                </a:solidFill>
                <a:latin typeface="游ゴシック"/>
              </a:rPr>
              <a:t>に</a:t>
            </a:r>
            <a:r>
              <a:rPr b="0" lang="ja-JP" sz="1800" spc="-1" strike="noStrike">
                <a:solidFill>
                  <a:srgbClr val="000000"/>
                </a:solidFill>
                <a:latin typeface="游ゴシック"/>
              </a:rPr>
              <a:t>よ</a:t>
            </a:r>
            <a:r>
              <a:rPr b="0" lang="ja-JP" sz="1800" spc="-1" strike="noStrike">
                <a:solidFill>
                  <a:srgbClr val="000000"/>
                </a:solidFill>
                <a:latin typeface="游ゴシック"/>
              </a:rPr>
              <a:t>る</a:t>
            </a:r>
            <a:r>
              <a:rPr b="0" lang="ja-JP" sz="1800" spc="-1" strike="noStrike">
                <a:solidFill>
                  <a:srgbClr val="000000"/>
                </a:solidFill>
                <a:latin typeface="游ゴシック"/>
              </a:rPr>
              <a:t>観</a:t>
            </a:r>
            <a:r>
              <a:rPr b="0" lang="ja-JP" sz="1800" spc="-1" strike="noStrike">
                <a:solidFill>
                  <a:srgbClr val="000000"/>
                </a:solidFill>
                <a:latin typeface="游ゴシック"/>
              </a:rPr>
              <a:t>測</a:t>
            </a:r>
            <a:r>
              <a:rPr b="0" lang="ja-JP" sz="1800" spc="-1" strike="noStrike">
                <a:solidFill>
                  <a:srgbClr val="000000"/>
                </a:solidFill>
                <a:latin typeface="游ゴシック"/>
              </a:rPr>
              <a:t>例</a:t>
            </a:r>
            <a:endParaRPr b="0" lang="en-US" sz="1800" spc="-1" strike="noStrike">
              <a:latin typeface="Arial"/>
            </a:endParaRPr>
          </a:p>
          <a:p>
            <a:pPr algn="ctr">
              <a:lnSpc>
                <a:spcPct val="100000"/>
              </a:lnSpc>
            </a:pPr>
            <a:r>
              <a:rPr b="0" lang="en-US" sz="1200" spc="-1" strike="noStrike">
                <a:solidFill>
                  <a:srgbClr val="000000"/>
                </a:solidFill>
                <a:latin typeface="游ゴシック"/>
              </a:rPr>
              <a:t>[</a:t>
            </a:r>
            <a:r>
              <a:rPr b="0" lang="en-US" sz="1200" spc="-1" strike="noStrike">
                <a:solidFill>
                  <a:srgbClr val="000000"/>
                </a:solidFill>
                <a:latin typeface="游ゴシック"/>
              </a:rPr>
              <a:t>K</a:t>
            </a:r>
            <a:r>
              <a:rPr b="0" lang="en-US" sz="1200" spc="-1" strike="noStrike">
                <a:solidFill>
                  <a:srgbClr val="000000"/>
                </a:solidFill>
                <a:latin typeface="游ゴシック"/>
              </a:rPr>
              <a:t>i</a:t>
            </a:r>
            <a:r>
              <a:rPr b="0" lang="en-US" sz="1200" spc="-1" strike="noStrike">
                <a:solidFill>
                  <a:srgbClr val="000000"/>
                </a:solidFill>
                <a:latin typeface="游ゴシック"/>
              </a:rPr>
              <a:t>d</a:t>
            </a:r>
            <a:r>
              <a:rPr b="0" lang="en-US" sz="1200" spc="-1" strike="noStrike">
                <a:solidFill>
                  <a:srgbClr val="000000"/>
                </a:solidFill>
                <a:latin typeface="游ゴシック"/>
              </a:rPr>
              <a:t>o</a:t>
            </a:r>
            <a:r>
              <a:rPr b="0" lang="en-US" sz="1200" spc="-1" strike="noStrike">
                <a:solidFill>
                  <a:srgbClr val="000000"/>
                </a:solidFill>
                <a:latin typeface="游ゴシック"/>
              </a:rPr>
              <a:t>n</a:t>
            </a:r>
            <a:r>
              <a:rPr b="0" lang="en-US" sz="1200" spc="-1" strike="noStrike">
                <a:solidFill>
                  <a:srgbClr val="000000"/>
                </a:solidFill>
                <a:latin typeface="游ゴシック"/>
              </a:rPr>
              <a:t>o</a:t>
            </a:r>
            <a:r>
              <a:rPr b="0" lang="en-US" sz="1200" spc="-1" strike="noStrike">
                <a:solidFill>
                  <a:srgbClr val="000000"/>
                </a:solidFill>
                <a:latin typeface="游ゴシック"/>
              </a:rPr>
              <a:t>+ </a:t>
            </a:r>
            <a:r>
              <a:rPr b="0" lang="en-US" sz="1200" spc="-1" strike="noStrike">
                <a:solidFill>
                  <a:srgbClr val="000000"/>
                </a:solidFill>
                <a:latin typeface="游ゴシック"/>
              </a:rPr>
              <a:t>2</a:t>
            </a:r>
            <a:r>
              <a:rPr b="0" lang="en-US" sz="1200" spc="-1" strike="noStrike">
                <a:solidFill>
                  <a:srgbClr val="000000"/>
                </a:solidFill>
                <a:latin typeface="游ゴシック"/>
              </a:rPr>
              <a:t>0</a:t>
            </a:r>
            <a:r>
              <a:rPr b="0" lang="en-US" sz="1200" spc="-1" strike="noStrike">
                <a:solidFill>
                  <a:srgbClr val="000000"/>
                </a:solidFill>
                <a:latin typeface="游ゴシック"/>
              </a:rPr>
              <a:t>1</a:t>
            </a:r>
            <a:r>
              <a:rPr b="0" lang="en-US" sz="1200" spc="-1" strike="noStrike">
                <a:solidFill>
                  <a:srgbClr val="000000"/>
                </a:solidFill>
                <a:latin typeface="游ゴシック"/>
              </a:rPr>
              <a:t>1</a:t>
            </a:r>
            <a:r>
              <a:rPr b="0" lang="en-US" sz="1200" spc="-1" strike="noStrike">
                <a:solidFill>
                  <a:srgbClr val="000000"/>
                </a:solidFill>
                <a:latin typeface="游ゴシック"/>
              </a:rPr>
              <a:t>] </a:t>
            </a:r>
            <a:r>
              <a:rPr b="0" lang="en-US" sz="1200" spc="-1" strike="noStrike">
                <a:solidFill>
                  <a:srgbClr val="000000"/>
                </a:solidFill>
                <a:latin typeface="游ゴシック"/>
              </a:rPr>
              <a:t>F</a:t>
            </a:r>
            <a:r>
              <a:rPr b="0" lang="en-US" sz="1200" spc="-1" strike="noStrike">
                <a:solidFill>
                  <a:srgbClr val="000000"/>
                </a:solidFill>
                <a:latin typeface="游ゴシック"/>
              </a:rPr>
              <a:t>i</a:t>
            </a:r>
            <a:r>
              <a:rPr b="0" lang="en-US" sz="1200" spc="-1" strike="noStrike">
                <a:solidFill>
                  <a:srgbClr val="000000"/>
                </a:solidFill>
                <a:latin typeface="游ゴシック"/>
              </a:rPr>
              <a:t>g</a:t>
            </a:r>
            <a:r>
              <a:rPr b="0" lang="en-US" sz="1200" spc="-1" strike="noStrike">
                <a:solidFill>
                  <a:srgbClr val="000000"/>
                </a:solidFill>
                <a:latin typeface="游ゴシック"/>
              </a:rPr>
              <a:t>. </a:t>
            </a:r>
            <a:r>
              <a:rPr b="0" lang="en-US" sz="1200" spc="-1" strike="noStrike">
                <a:solidFill>
                  <a:srgbClr val="000000"/>
                </a:solidFill>
                <a:latin typeface="游ゴシック"/>
              </a:rPr>
              <a:t>1 </a:t>
            </a:r>
            <a:r>
              <a:rPr b="0" lang="en-US" sz="1200" spc="-1" strike="noStrike">
                <a:solidFill>
                  <a:srgbClr val="000000"/>
                </a:solidFill>
                <a:latin typeface="游ゴシック"/>
              </a:rPr>
              <a:t>C</a:t>
            </a:r>
            <a:r>
              <a:rPr b="0" lang="en-US" sz="1200" spc="-1" strike="noStrike">
                <a:solidFill>
                  <a:srgbClr val="000000"/>
                </a:solidFill>
                <a:latin typeface="游ゴシック"/>
              </a:rPr>
              <a:t>o</a:t>
            </a:r>
            <a:r>
              <a:rPr b="0" lang="en-US" sz="1200" spc="-1" strike="noStrike">
                <a:solidFill>
                  <a:srgbClr val="000000"/>
                </a:solidFill>
                <a:latin typeface="游ゴシック"/>
              </a:rPr>
              <a:t>p</a:t>
            </a:r>
            <a:r>
              <a:rPr b="0" lang="en-US" sz="1200" spc="-1" strike="noStrike">
                <a:solidFill>
                  <a:srgbClr val="000000"/>
                </a:solidFill>
                <a:latin typeface="游ゴシック"/>
              </a:rPr>
              <a:t>y</a:t>
            </a:r>
            <a:r>
              <a:rPr b="0" lang="en-US" sz="1200" spc="-1" strike="noStrike">
                <a:solidFill>
                  <a:srgbClr val="000000"/>
                </a:solidFill>
                <a:latin typeface="游ゴシック"/>
              </a:rPr>
              <a:t>ri</a:t>
            </a:r>
            <a:r>
              <a:rPr b="0" lang="en-US" sz="1200" spc="-1" strike="noStrike">
                <a:solidFill>
                  <a:srgbClr val="000000"/>
                </a:solidFill>
                <a:latin typeface="游ゴシック"/>
              </a:rPr>
              <a:t>g</a:t>
            </a:r>
            <a:r>
              <a:rPr b="0" lang="en-US" sz="1200" spc="-1" strike="noStrike">
                <a:solidFill>
                  <a:srgbClr val="000000"/>
                </a:solidFill>
                <a:latin typeface="游ゴシック"/>
              </a:rPr>
              <a:t>h</a:t>
            </a:r>
            <a:r>
              <a:rPr b="0" lang="en-US" sz="1200" spc="-1" strike="noStrike">
                <a:solidFill>
                  <a:srgbClr val="000000"/>
                </a:solidFill>
                <a:latin typeface="游ゴシック"/>
              </a:rPr>
              <a:t>t </a:t>
            </a:r>
            <a:r>
              <a:rPr b="0" lang="en-US" sz="1200" spc="-1" strike="noStrike">
                <a:solidFill>
                  <a:srgbClr val="000000"/>
                </a:solidFill>
                <a:latin typeface="游ゴシック"/>
              </a:rPr>
              <a:t>2</a:t>
            </a:r>
            <a:r>
              <a:rPr b="0" lang="en-US" sz="1200" spc="-1" strike="noStrike">
                <a:solidFill>
                  <a:srgbClr val="000000"/>
                </a:solidFill>
                <a:latin typeface="游ゴシック"/>
              </a:rPr>
              <a:t>0</a:t>
            </a:r>
            <a:r>
              <a:rPr b="0" lang="en-US" sz="1200" spc="-1" strike="noStrike">
                <a:solidFill>
                  <a:srgbClr val="000000"/>
                </a:solidFill>
                <a:latin typeface="游ゴシック"/>
              </a:rPr>
              <a:t>1</a:t>
            </a:r>
            <a:r>
              <a:rPr b="0" lang="en-US" sz="1200" spc="-1" strike="noStrike">
                <a:solidFill>
                  <a:srgbClr val="000000"/>
                </a:solidFill>
                <a:latin typeface="游ゴシック"/>
              </a:rPr>
              <a:t>1 </a:t>
            </a:r>
            <a:r>
              <a:rPr b="0" lang="en-US" sz="1200" spc="-1" strike="noStrike">
                <a:solidFill>
                  <a:srgbClr val="000000"/>
                </a:solidFill>
                <a:latin typeface="游ゴシック"/>
              </a:rPr>
              <a:t>I</a:t>
            </a:r>
            <a:r>
              <a:rPr b="0" lang="en-US" sz="1200" spc="-1" strike="noStrike">
                <a:solidFill>
                  <a:srgbClr val="000000"/>
                </a:solidFill>
                <a:latin typeface="游ゴシック"/>
              </a:rPr>
              <a:t>E</a:t>
            </a:r>
            <a:r>
              <a:rPr b="0" lang="en-US" sz="1200" spc="-1" strike="noStrike">
                <a:solidFill>
                  <a:srgbClr val="000000"/>
                </a:solidFill>
                <a:latin typeface="游ゴシック"/>
              </a:rPr>
              <a:t>E</a:t>
            </a:r>
            <a:r>
              <a:rPr b="0" lang="en-US" sz="1200" spc="-1" strike="noStrike">
                <a:solidFill>
                  <a:srgbClr val="000000"/>
                </a:solidFill>
                <a:latin typeface="游ゴシック"/>
              </a:rPr>
              <a:t>E</a:t>
            </a:r>
            <a:endParaRPr b="0" lang="en-US" sz="1200" spc="-1" strike="noStrike">
              <a:latin typeface="Arial"/>
            </a:endParaRPr>
          </a:p>
        </p:txBody>
      </p:sp>
      <p:sp>
        <p:nvSpPr>
          <p:cNvPr id="193" name="CustomShape 5"/>
          <p:cNvSpPr/>
          <p:nvPr/>
        </p:nvSpPr>
        <p:spPr>
          <a:xfrm>
            <a:off x="162720" y="7342920"/>
            <a:ext cx="4875840" cy="729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ja-JP" sz="1800" spc="-1" strike="noStrike">
                <a:solidFill>
                  <a:srgbClr val="000000"/>
                </a:solidFill>
                <a:latin typeface="游ゴシック"/>
              </a:rPr>
              <a:t>歩</a:t>
            </a:r>
            <a:r>
              <a:rPr b="0" lang="ja-JP" sz="1800" spc="-1" strike="noStrike">
                <a:solidFill>
                  <a:srgbClr val="000000"/>
                </a:solidFill>
                <a:latin typeface="游ゴシック"/>
              </a:rPr>
              <a:t>行</a:t>
            </a:r>
            <a:r>
              <a:rPr b="0" lang="ja-JP" sz="1800" spc="-1" strike="noStrike">
                <a:solidFill>
                  <a:srgbClr val="000000"/>
                </a:solidFill>
                <a:latin typeface="游ゴシック"/>
              </a:rPr>
              <a:t>者</a:t>
            </a:r>
            <a:r>
              <a:rPr b="0" lang="ja-JP" sz="1800" spc="-1" strike="noStrike">
                <a:solidFill>
                  <a:srgbClr val="000000"/>
                </a:solidFill>
                <a:latin typeface="游ゴシック"/>
              </a:rPr>
              <a:t>の</a:t>
            </a:r>
            <a:r>
              <a:rPr b="0" lang="ja-JP" sz="1800" spc="-1" strike="noStrike">
                <a:solidFill>
                  <a:srgbClr val="000000"/>
                </a:solidFill>
                <a:latin typeface="游ゴシック"/>
              </a:rPr>
              <a:t>観</a:t>
            </a:r>
            <a:r>
              <a:rPr b="0" lang="ja-JP" sz="1800" spc="-1" strike="noStrike">
                <a:solidFill>
                  <a:srgbClr val="000000"/>
                </a:solidFill>
                <a:latin typeface="游ゴシック"/>
              </a:rPr>
              <a:t>測</a:t>
            </a:r>
            <a:r>
              <a:rPr b="0" lang="ja-JP" sz="1800" spc="-1" strike="noStrike">
                <a:solidFill>
                  <a:srgbClr val="000000"/>
                </a:solidFill>
                <a:latin typeface="游ゴシック"/>
              </a:rPr>
              <a:t>例</a:t>
            </a:r>
            <a:endParaRPr b="0" lang="en-US" sz="1800" spc="-1" strike="noStrike">
              <a:latin typeface="Arial"/>
            </a:endParaRPr>
          </a:p>
          <a:p>
            <a:pPr algn="ctr">
              <a:lnSpc>
                <a:spcPct val="100000"/>
              </a:lnSpc>
            </a:pPr>
            <a:r>
              <a:rPr b="0" lang="en-US" sz="1200" spc="-1" strike="noStrike">
                <a:solidFill>
                  <a:srgbClr val="000000"/>
                </a:solidFill>
                <a:latin typeface="游ゴシック"/>
              </a:rPr>
              <a:t>[</a:t>
            </a:r>
            <a:r>
              <a:rPr b="0" lang="en-US" sz="1200" spc="-1" strike="noStrike">
                <a:solidFill>
                  <a:srgbClr val="000000"/>
                </a:solidFill>
                <a:latin typeface="游ゴシック"/>
              </a:rPr>
              <a:t>G</a:t>
            </a:r>
            <a:r>
              <a:rPr b="0" lang="en-US" sz="1200" spc="-1" strike="noStrike">
                <a:solidFill>
                  <a:srgbClr val="000000"/>
                </a:solidFill>
                <a:latin typeface="游ゴシック"/>
              </a:rPr>
              <a:t>a</a:t>
            </a:r>
            <a:r>
              <a:rPr b="0" lang="en-US" sz="1200" spc="-1" strike="noStrike">
                <a:solidFill>
                  <a:srgbClr val="000000"/>
                </a:solidFill>
                <a:latin typeface="游ゴシック"/>
              </a:rPr>
              <a:t>l</a:t>
            </a:r>
            <a:r>
              <a:rPr b="0" lang="en-US" sz="1200" spc="-1" strike="noStrike">
                <a:solidFill>
                  <a:srgbClr val="000000"/>
                </a:solidFill>
                <a:latin typeface="游ゴシック"/>
              </a:rPr>
              <a:t>ai</a:t>
            </a:r>
            <a:r>
              <a:rPr b="0" lang="en-US" sz="1200" spc="-1" strike="noStrike">
                <a:solidFill>
                  <a:srgbClr val="000000"/>
                </a:solidFill>
                <a:latin typeface="游ゴシック"/>
              </a:rPr>
              <a:t>, </a:t>
            </a:r>
            <a:r>
              <a:rPr b="0" lang="en-US" sz="1200" spc="-1" strike="noStrike">
                <a:solidFill>
                  <a:srgbClr val="000000"/>
                </a:solidFill>
                <a:latin typeface="游ゴシック"/>
              </a:rPr>
              <a:t>B</a:t>
            </a:r>
            <a:r>
              <a:rPr b="0" lang="en-US" sz="1200" spc="-1" strike="noStrike">
                <a:solidFill>
                  <a:srgbClr val="000000"/>
                </a:solidFill>
                <a:latin typeface="游ゴシック"/>
              </a:rPr>
              <a:t>e</a:t>
            </a:r>
            <a:r>
              <a:rPr b="0" lang="en-US" sz="1200" spc="-1" strike="noStrike">
                <a:solidFill>
                  <a:srgbClr val="000000"/>
                </a:solidFill>
                <a:latin typeface="游ゴシック"/>
              </a:rPr>
              <a:t>n</a:t>
            </a:r>
            <a:r>
              <a:rPr b="0" lang="en-US" sz="1200" spc="-1" strike="noStrike">
                <a:solidFill>
                  <a:srgbClr val="000000"/>
                </a:solidFill>
                <a:latin typeface="游ゴシック"/>
              </a:rPr>
              <a:t>e</a:t>
            </a:r>
            <a:r>
              <a:rPr b="0" lang="en-US" sz="1200" spc="-1" strike="noStrike">
                <a:solidFill>
                  <a:srgbClr val="000000"/>
                </a:solidFill>
                <a:latin typeface="游ゴシック"/>
              </a:rPr>
              <a:t>d</a:t>
            </a:r>
            <a:r>
              <a:rPr b="0" lang="en-US" sz="1200" spc="-1" strike="noStrike">
                <a:solidFill>
                  <a:srgbClr val="000000"/>
                </a:solidFill>
                <a:latin typeface="游ゴシック"/>
              </a:rPr>
              <a:t>e</a:t>
            </a:r>
            <a:r>
              <a:rPr b="0" lang="en-US" sz="1200" spc="-1" strike="noStrike">
                <a:solidFill>
                  <a:srgbClr val="000000"/>
                </a:solidFill>
                <a:latin typeface="游ゴシック"/>
              </a:rPr>
              <a:t>k </a:t>
            </a:r>
            <a:r>
              <a:rPr b="0" lang="en-US" sz="1200" spc="-1" strike="noStrike">
                <a:solidFill>
                  <a:srgbClr val="000000"/>
                </a:solidFill>
                <a:latin typeface="游ゴシック"/>
              </a:rPr>
              <a:t>2</a:t>
            </a:r>
            <a:r>
              <a:rPr b="0" lang="en-US" sz="1200" spc="-1" strike="noStrike">
                <a:solidFill>
                  <a:srgbClr val="000000"/>
                </a:solidFill>
                <a:latin typeface="游ゴシック"/>
              </a:rPr>
              <a:t>0</a:t>
            </a:r>
            <a:r>
              <a:rPr b="0" lang="en-US" sz="1200" spc="-1" strike="noStrike">
                <a:solidFill>
                  <a:srgbClr val="000000"/>
                </a:solidFill>
                <a:latin typeface="游ゴシック"/>
              </a:rPr>
              <a:t>1</a:t>
            </a:r>
            <a:r>
              <a:rPr b="0" lang="en-US" sz="1200" spc="-1" strike="noStrike">
                <a:solidFill>
                  <a:srgbClr val="000000"/>
                </a:solidFill>
                <a:latin typeface="游ゴシック"/>
              </a:rPr>
              <a:t>5</a:t>
            </a:r>
            <a:r>
              <a:rPr b="0" lang="en-US" sz="1200" spc="-1" strike="noStrike">
                <a:solidFill>
                  <a:srgbClr val="000000"/>
                </a:solidFill>
                <a:latin typeface="游ゴシック"/>
              </a:rPr>
              <a:t>] </a:t>
            </a:r>
            <a:r>
              <a:rPr b="0" lang="en-US" sz="1200" spc="-1" strike="noStrike">
                <a:solidFill>
                  <a:srgbClr val="000000"/>
                </a:solidFill>
                <a:latin typeface="游ゴシック"/>
              </a:rPr>
              <a:t>Fi</a:t>
            </a:r>
            <a:r>
              <a:rPr b="0" lang="en-US" sz="1200" spc="-1" strike="noStrike">
                <a:solidFill>
                  <a:srgbClr val="000000"/>
                </a:solidFill>
                <a:latin typeface="游ゴシック"/>
              </a:rPr>
              <a:t>g. </a:t>
            </a:r>
            <a:r>
              <a:rPr b="0" lang="en-US" sz="1200" spc="-1" strike="noStrike">
                <a:solidFill>
                  <a:srgbClr val="000000"/>
                </a:solidFill>
                <a:latin typeface="游ゴシック"/>
              </a:rPr>
              <a:t>1 </a:t>
            </a:r>
            <a:r>
              <a:rPr b="0" lang="en-US" sz="1200" spc="-1" strike="noStrike">
                <a:solidFill>
                  <a:srgbClr val="000000"/>
                </a:solidFill>
                <a:latin typeface="游ゴシック"/>
              </a:rPr>
              <a:t>C</a:t>
            </a:r>
            <a:r>
              <a:rPr b="0" lang="en-US" sz="1200" spc="-1" strike="noStrike">
                <a:solidFill>
                  <a:srgbClr val="000000"/>
                </a:solidFill>
                <a:latin typeface="游ゴシック"/>
              </a:rPr>
              <a:t>o</a:t>
            </a:r>
            <a:r>
              <a:rPr b="0" lang="en-US" sz="1200" spc="-1" strike="noStrike">
                <a:solidFill>
                  <a:srgbClr val="000000"/>
                </a:solidFill>
                <a:latin typeface="游ゴシック"/>
              </a:rPr>
              <a:t>p</a:t>
            </a:r>
            <a:r>
              <a:rPr b="0" lang="en-US" sz="1200" spc="-1" strike="noStrike">
                <a:solidFill>
                  <a:srgbClr val="000000"/>
                </a:solidFill>
                <a:latin typeface="游ゴシック"/>
              </a:rPr>
              <a:t>y</a:t>
            </a:r>
            <a:r>
              <a:rPr b="0" lang="en-US" sz="1200" spc="-1" strike="noStrike">
                <a:solidFill>
                  <a:srgbClr val="000000"/>
                </a:solidFill>
                <a:latin typeface="游ゴシック"/>
              </a:rPr>
              <a:t>ri</a:t>
            </a:r>
            <a:r>
              <a:rPr b="0" lang="en-US" sz="1200" spc="-1" strike="noStrike">
                <a:solidFill>
                  <a:srgbClr val="000000"/>
                </a:solidFill>
                <a:latin typeface="游ゴシック"/>
              </a:rPr>
              <a:t>g</a:t>
            </a:r>
            <a:r>
              <a:rPr b="0" lang="en-US" sz="1200" spc="-1" strike="noStrike">
                <a:solidFill>
                  <a:srgbClr val="000000"/>
                </a:solidFill>
                <a:latin typeface="游ゴシック"/>
              </a:rPr>
              <a:t>h</a:t>
            </a:r>
            <a:r>
              <a:rPr b="0" lang="en-US" sz="1200" spc="-1" strike="noStrike">
                <a:solidFill>
                  <a:srgbClr val="000000"/>
                </a:solidFill>
                <a:latin typeface="游ゴシック"/>
              </a:rPr>
              <a:t>t </a:t>
            </a:r>
            <a:r>
              <a:rPr b="0" lang="en-US" sz="1200" spc="-1" strike="noStrike">
                <a:solidFill>
                  <a:srgbClr val="000000"/>
                </a:solidFill>
                <a:latin typeface="游ゴシック"/>
              </a:rPr>
              <a:t>2</a:t>
            </a:r>
            <a:r>
              <a:rPr b="0" lang="en-US" sz="1200" spc="-1" strike="noStrike">
                <a:solidFill>
                  <a:srgbClr val="000000"/>
                </a:solidFill>
                <a:latin typeface="游ゴシック"/>
              </a:rPr>
              <a:t>0</a:t>
            </a:r>
            <a:r>
              <a:rPr b="0" lang="en-US" sz="1200" spc="-1" strike="noStrike">
                <a:solidFill>
                  <a:srgbClr val="000000"/>
                </a:solidFill>
                <a:latin typeface="游ゴシック"/>
              </a:rPr>
              <a:t>1</a:t>
            </a:r>
            <a:r>
              <a:rPr b="0" lang="en-US" sz="1200" spc="-1" strike="noStrike">
                <a:solidFill>
                  <a:srgbClr val="000000"/>
                </a:solidFill>
                <a:latin typeface="游ゴシック"/>
              </a:rPr>
              <a:t>5 </a:t>
            </a:r>
            <a:r>
              <a:rPr b="0" lang="en-US" sz="1200" spc="-1" strike="noStrike">
                <a:solidFill>
                  <a:srgbClr val="000000"/>
                </a:solidFill>
                <a:latin typeface="游ゴシック"/>
              </a:rPr>
              <a:t>I</a:t>
            </a:r>
            <a:r>
              <a:rPr b="0" lang="en-US" sz="1200" spc="-1" strike="noStrike">
                <a:solidFill>
                  <a:srgbClr val="000000"/>
                </a:solidFill>
                <a:latin typeface="游ゴシック"/>
              </a:rPr>
              <a:t>E</a:t>
            </a:r>
            <a:r>
              <a:rPr b="0" lang="en-US" sz="1200" spc="-1" strike="noStrike">
                <a:solidFill>
                  <a:srgbClr val="000000"/>
                </a:solidFill>
                <a:latin typeface="游ゴシック"/>
              </a:rPr>
              <a:t>E</a:t>
            </a:r>
            <a:r>
              <a:rPr b="0" lang="en-US" sz="1200" spc="-1" strike="noStrike">
                <a:solidFill>
                  <a:srgbClr val="000000"/>
                </a:solidFill>
                <a:latin typeface="游ゴシック"/>
              </a:rPr>
              <a:t>E</a:t>
            </a:r>
            <a:endParaRPr b="0" lang="en-US" sz="1200" spc="-1" strike="noStrike">
              <a:latin typeface="Arial"/>
            </a:endParaRPr>
          </a:p>
          <a:p>
            <a:pPr>
              <a:lnSpc>
                <a:spcPct val="100000"/>
              </a:lnSpc>
            </a:pPr>
            <a:endParaRPr b="0" lang="en-US" sz="1200" spc="-1" strike="noStrike">
              <a:latin typeface="Arial"/>
            </a:endParaRPr>
          </a:p>
        </p:txBody>
      </p:sp>
      <p:pic>
        <p:nvPicPr>
          <p:cNvPr id="194" name="図 12_1" descr=""/>
          <p:cNvPicPr/>
          <p:nvPr/>
        </p:nvPicPr>
        <p:blipFill>
          <a:blip r:embed="rId2"/>
          <a:srcRect l="70240" t="42845" r="16039" b="27580"/>
          <a:stretch/>
        </p:blipFill>
        <p:spPr>
          <a:xfrm>
            <a:off x="5670720" y="4919040"/>
            <a:ext cx="2097720" cy="2543760"/>
          </a:xfrm>
          <a:prstGeom prst="rect">
            <a:avLst/>
          </a:prstGeom>
          <a:ln>
            <a:noFill/>
          </a:ln>
        </p:spPr>
      </p:pic>
      <p:sp>
        <p:nvSpPr>
          <p:cNvPr id="195" name="CustomShape 6"/>
          <p:cNvSpPr/>
          <p:nvPr/>
        </p:nvSpPr>
        <p:spPr>
          <a:xfrm>
            <a:off x="4692600" y="7377840"/>
            <a:ext cx="4409280" cy="547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ja-JP" sz="1800" spc="-1" strike="noStrike">
                <a:solidFill>
                  <a:srgbClr val="000000"/>
                </a:solidFill>
                <a:latin typeface="游ゴシック"/>
              </a:rPr>
              <a:t>観測点群のシルエット投影</a:t>
            </a:r>
            <a:endParaRPr b="0" lang="en-US" sz="1800" spc="-1" strike="noStrike">
              <a:latin typeface="Arial"/>
            </a:endParaRPr>
          </a:p>
          <a:p>
            <a:pPr algn="ctr">
              <a:lnSpc>
                <a:spcPct val="100000"/>
              </a:lnSpc>
            </a:pPr>
            <a:r>
              <a:rPr b="0" lang="en-US" sz="1200" spc="-1" strike="noStrike">
                <a:solidFill>
                  <a:srgbClr val="000000"/>
                </a:solidFill>
                <a:latin typeface="游ゴシック"/>
              </a:rPr>
              <a:t>[Galai, Benedek 2015] Fig. 4 Copyright 2015 </a:t>
            </a:r>
            <a:r>
              <a:rPr b="0" lang="en-US" sz="1200" spc="-1" strike="noStrike">
                <a:solidFill>
                  <a:srgbClr val="000000"/>
                </a:solidFill>
                <a:latin typeface="游ゴシック"/>
              </a:rPr>
              <a:t>IEEE</a:t>
            </a:r>
            <a:endParaRPr b="0" lang="en-US" sz="1200" spc="-1" strike="noStrike">
              <a:latin typeface="Arial"/>
            </a:endParaRPr>
          </a:p>
        </p:txBody>
      </p:sp>
      <p:pic>
        <p:nvPicPr>
          <p:cNvPr id="196" name="図 16_1" descr=""/>
          <p:cNvPicPr/>
          <p:nvPr/>
        </p:nvPicPr>
        <p:blipFill>
          <a:blip r:embed="rId3"/>
          <a:srcRect l="27102" t="34000" r="51715" b="48924"/>
          <a:stretch/>
        </p:blipFill>
        <p:spPr>
          <a:xfrm>
            <a:off x="355680" y="5162400"/>
            <a:ext cx="4886280" cy="2215800"/>
          </a:xfrm>
          <a:prstGeom prst="rect">
            <a:avLst/>
          </a:prstGeom>
          <a:ln>
            <a:noFill/>
          </a:ln>
        </p:spPr>
      </p:pic>
      <p:sp>
        <p:nvSpPr>
          <p:cNvPr id="197" name="CustomShape 7"/>
          <p:cNvSpPr/>
          <p:nvPr/>
        </p:nvSpPr>
        <p:spPr>
          <a:xfrm>
            <a:off x="2068920" y="3881160"/>
            <a:ext cx="9335880" cy="1088280"/>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343080" indent="-342720">
              <a:lnSpc>
                <a:spcPct val="100000"/>
              </a:lnSpc>
              <a:buClr>
                <a:srgbClr val="0070c0"/>
              </a:buClr>
              <a:buFont typeface="Arial"/>
              <a:buChar char="•"/>
            </a:pPr>
            <a:r>
              <a:rPr b="1" lang="ja-JP" sz="2400" spc="-1" strike="noStrike">
                <a:solidFill>
                  <a:srgbClr val="0070c0"/>
                </a:solidFill>
                <a:latin typeface="游ゴシック"/>
              </a:rPr>
              <a:t>低解像度の</a:t>
            </a:r>
            <a:r>
              <a:rPr b="1" lang="en-US" sz="2400" spc="-1" strike="noStrike">
                <a:solidFill>
                  <a:srgbClr val="0070c0"/>
                </a:solidFill>
                <a:latin typeface="游ゴシック"/>
              </a:rPr>
              <a:t>LiDAR</a:t>
            </a:r>
            <a:r>
              <a:rPr b="1" lang="ja-JP" sz="2400" spc="-1" strike="noStrike">
                <a:solidFill>
                  <a:srgbClr val="0070c0"/>
                </a:solidFill>
                <a:latin typeface="游ゴシック"/>
              </a:rPr>
              <a:t>デー</a:t>
            </a:r>
            <a:r>
              <a:rPr b="1" lang="ja-JP" sz="2400" spc="-1" strike="noStrike">
                <a:solidFill>
                  <a:srgbClr val="0070c0"/>
                </a:solidFill>
                <a:latin typeface="游ゴシック"/>
              </a:rPr>
              <a:t>タに対して</a:t>
            </a:r>
            <a:r>
              <a:rPr b="1" lang="ja-JP" sz="2400" spc="-1" strike="noStrike">
                <a:solidFill>
                  <a:srgbClr val="0070c0"/>
                </a:solidFill>
                <a:latin typeface="游ゴシック"/>
              </a:rPr>
              <a:t>は適用が困</a:t>
            </a:r>
            <a:r>
              <a:rPr b="1" lang="ja-JP" sz="2400" spc="-1" strike="noStrike">
                <a:solidFill>
                  <a:srgbClr val="0070c0"/>
                </a:solidFill>
                <a:latin typeface="游ゴシック"/>
              </a:rPr>
              <a:t>難</a:t>
            </a:r>
            <a:endParaRPr b="0" lang="en-US" sz="2400" spc="-1" strike="noStrike">
              <a:latin typeface="Arial"/>
            </a:endParaRPr>
          </a:p>
          <a:p>
            <a:pPr marL="343080" indent="-342720">
              <a:lnSpc>
                <a:spcPct val="100000"/>
              </a:lnSpc>
              <a:buClr>
                <a:srgbClr val="0070c0"/>
              </a:buClr>
              <a:buFont typeface="Arial"/>
              <a:buChar char="•"/>
            </a:pPr>
            <a:r>
              <a:rPr b="1" lang="ja-JP" sz="2400" spc="-1" strike="noStrike">
                <a:solidFill>
                  <a:srgbClr val="0070c0"/>
                </a:solidFill>
                <a:latin typeface="游ゴシック"/>
              </a:rPr>
              <a:t>被験者数が</a:t>
            </a:r>
            <a:r>
              <a:rPr b="1" lang="ja-JP" sz="2400" spc="-1" strike="noStrike">
                <a:solidFill>
                  <a:srgbClr val="0070c0"/>
                </a:solidFill>
                <a:latin typeface="游ゴシック"/>
              </a:rPr>
              <a:t>少ない</a:t>
            </a:r>
            <a:r>
              <a:rPr b="1" lang="en-US" sz="2400" spc="-1" strike="noStrike">
                <a:solidFill>
                  <a:srgbClr val="0070c0"/>
                </a:solidFill>
                <a:latin typeface="游ゴシック"/>
              </a:rPr>
              <a:t>(</a:t>
            </a:r>
            <a:r>
              <a:rPr b="1" lang="ja-JP" sz="2400" spc="-1" strike="noStrike">
                <a:solidFill>
                  <a:srgbClr val="0070c0"/>
                </a:solidFill>
                <a:latin typeface="游ゴシック"/>
              </a:rPr>
              <a:t>高々</a:t>
            </a:r>
            <a:r>
              <a:rPr b="1" lang="en-US" sz="2400" spc="-1" strike="noStrike">
                <a:solidFill>
                  <a:srgbClr val="0070c0"/>
                </a:solidFill>
                <a:latin typeface="游ゴシック"/>
              </a:rPr>
              <a:t>200</a:t>
            </a:r>
            <a:r>
              <a:rPr b="1" lang="ja-JP" sz="2400" spc="-1" strike="noStrike">
                <a:solidFill>
                  <a:srgbClr val="0070c0"/>
                </a:solidFill>
                <a:latin typeface="游ゴシック"/>
              </a:rPr>
              <a:t>名程度</a:t>
            </a:r>
            <a:r>
              <a:rPr b="1" lang="en-US" sz="2400" spc="-1" strike="noStrike">
                <a:solidFill>
                  <a:srgbClr val="0070c0"/>
                </a:solidFill>
                <a:latin typeface="游ゴシック"/>
              </a:rPr>
              <a:t>)</a:t>
            </a:r>
            <a:endParaRPr b="0" lang="en-US" sz="2400" spc="-1" strike="noStrike">
              <a:latin typeface="Arial"/>
            </a:endParaRPr>
          </a:p>
        </p:txBody>
      </p:sp>
      <p:sp>
        <p:nvSpPr>
          <p:cNvPr id="198" name="CustomShape 8"/>
          <p:cNvSpPr/>
          <p:nvPr/>
        </p:nvSpPr>
        <p:spPr>
          <a:xfrm>
            <a:off x="5242680" y="6138360"/>
            <a:ext cx="427320" cy="5043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1005480" y="437760"/>
            <a:ext cx="12618000" cy="1590120"/>
          </a:xfrm>
          <a:prstGeom prst="rect">
            <a:avLst/>
          </a:prstGeom>
          <a:noFill/>
          <a:ln>
            <a:noFill/>
          </a:ln>
        </p:spPr>
        <p:txBody>
          <a:bodyPr anchor="ctr">
            <a:noAutofit/>
          </a:bodyPr>
          <a:p>
            <a:pPr>
              <a:lnSpc>
                <a:spcPct val="90000"/>
              </a:lnSpc>
            </a:pPr>
            <a:r>
              <a:rPr b="0" lang="ja-JP" sz="4400" spc="-1" strike="noStrike">
                <a:solidFill>
                  <a:srgbClr val="000000"/>
                </a:solidFill>
                <a:latin typeface="游ゴシック Light"/>
              </a:rPr>
              <a:t>本研究の目的</a:t>
            </a:r>
            <a:endParaRPr b="0" lang="en-US" sz="4400" spc="-1" strike="noStrike">
              <a:solidFill>
                <a:srgbClr val="000000"/>
              </a:solidFill>
              <a:latin typeface="游ゴシック"/>
            </a:endParaRPr>
          </a:p>
        </p:txBody>
      </p:sp>
      <p:sp>
        <p:nvSpPr>
          <p:cNvPr id="200" name="TextShape 2"/>
          <p:cNvSpPr txBox="1"/>
          <p:nvPr/>
        </p:nvSpPr>
        <p:spPr>
          <a:xfrm>
            <a:off x="1005480" y="1825560"/>
            <a:ext cx="12618000" cy="522108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游ゴシック"/>
              </a:rPr>
              <a:t>LiDAR</a:t>
            </a:r>
            <a:r>
              <a:rPr b="0" lang="ja-JP" sz="2800" spc="-1" strike="noStrike">
                <a:solidFill>
                  <a:srgbClr val="000000"/>
                </a:solidFill>
                <a:latin typeface="游ゴシック"/>
              </a:rPr>
              <a:t>歩容認証の解像度に対する感度解析</a:t>
            </a:r>
            <a:endParaRPr b="0" lang="en-US" sz="2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人体モデルベースの歩容認証を利用</a:t>
            </a:r>
            <a:endParaRPr b="0" lang="en-US" sz="2400" spc="-1" strike="noStrike">
              <a:solidFill>
                <a:srgbClr val="000000"/>
              </a:solidFill>
              <a:latin typeface="游ゴシック"/>
            </a:endParaRPr>
          </a:p>
          <a:p>
            <a:pPr lvl="2" marL="1143000" indent="-228240">
              <a:lnSpc>
                <a:spcPct val="90000"/>
              </a:lnSpc>
              <a:spcBef>
                <a:spcPts val="499"/>
              </a:spcBef>
              <a:buClr>
                <a:srgbClr val="000000"/>
              </a:buClr>
              <a:buFont typeface="Arial"/>
              <a:buChar char="•"/>
            </a:pPr>
            <a:r>
              <a:rPr b="0" lang="ja-JP" sz="2000" spc="-1" strike="noStrike">
                <a:solidFill>
                  <a:srgbClr val="000000"/>
                </a:solidFill>
                <a:latin typeface="游ゴシック"/>
              </a:rPr>
              <a:t>解像度によらず一定の特徴表現が可能</a:t>
            </a:r>
            <a:endParaRPr b="0" lang="en-US" sz="20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大規模</a:t>
            </a:r>
            <a:r>
              <a:rPr b="0" lang="en-US" sz="2400" spc="-1" strike="noStrike">
                <a:solidFill>
                  <a:srgbClr val="000000"/>
                </a:solidFill>
                <a:latin typeface="游ゴシック"/>
              </a:rPr>
              <a:t>3</a:t>
            </a:r>
            <a:r>
              <a:rPr b="0" lang="ja-JP" sz="2400" spc="-1" strike="noStrike">
                <a:solidFill>
                  <a:srgbClr val="000000"/>
                </a:solidFill>
                <a:latin typeface="游ゴシック"/>
              </a:rPr>
              <a:t>次元歩容モデルによる</a:t>
            </a:r>
            <a:r>
              <a:rPr b="0" lang="en-US" sz="2400" spc="-1" strike="noStrike">
                <a:solidFill>
                  <a:srgbClr val="000000"/>
                </a:solidFill>
                <a:latin typeface="游ゴシック"/>
              </a:rPr>
              <a:t>LiDAR</a:t>
            </a:r>
            <a:r>
              <a:rPr b="0" lang="ja-JP" sz="2400" spc="-1" strike="noStrike">
                <a:solidFill>
                  <a:srgbClr val="000000"/>
                </a:solidFill>
                <a:latin typeface="游ゴシック"/>
              </a:rPr>
              <a:t>のシミュレーションデータを利用</a:t>
            </a:r>
            <a:endParaRPr b="0" lang="en-US" sz="2400" spc="-1" strike="noStrike">
              <a:solidFill>
                <a:srgbClr val="000000"/>
              </a:solidFill>
              <a:latin typeface="游ゴシック"/>
            </a:endParaRPr>
          </a:p>
        </p:txBody>
      </p:sp>
      <p:sp>
        <p:nvSpPr>
          <p:cNvPr id="201" name="TextShape 3"/>
          <p:cNvSpPr txBox="1"/>
          <p:nvPr/>
        </p:nvSpPr>
        <p:spPr>
          <a:xfrm>
            <a:off x="10606680" y="7492320"/>
            <a:ext cx="3291480" cy="437760"/>
          </a:xfrm>
          <a:prstGeom prst="rect">
            <a:avLst/>
          </a:prstGeom>
          <a:noFill/>
          <a:ln>
            <a:noFill/>
          </a:ln>
        </p:spPr>
        <p:txBody>
          <a:bodyPr anchor="ctr">
            <a:noAutofit/>
          </a:bodyPr>
          <a:p>
            <a:pPr algn="r">
              <a:lnSpc>
                <a:spcPct val="100000"/>
              </a:lnSpc>
            </a:pPr>
            <a:fld id="{2B5BAE91-78E4-45F9-B8FD-0D9E2C090AD7}" type="slidenum">
              <a:rPr b="0" lang="en-US" sz="1200" spc="-1" strike="noStrike">
                <a:solidFill>
                  <a:srgbClr val="8b8b8b"/>
                </a:solidFill>
                <a:latin typeface="游ゴシック"/>
              </a:rPr>
              <a:t>4</a:t>
            </a:fld>
            <a:endParaRPr b="0" lang="en-US" sz="1200" spc="-1" strike="noStrike">
              <a:latin typeface="Times New Roman"/>
            </a:endParaRPr>
          </a:p>
        </p:txBody>
      </p:sp>
      <p:pic>
        <p:nvPicPr>
          <p:cNvPr id="202" name="図 10_1" descr=""/>
          <p:cNvPicPr/>
          <p:nvPr/>
        </p:nvPicPr>
        <p:blipFill>
          <a:blip r:embed="rId1"/>
          <a:srcRect l="3889" t="0" r="73656" b="15395"/>
          <a:stretch/>
        </p:blipFill>
        <p:spPr>
          <a:xfrm>
            <a:off x="9886320" y="3859200"/>
            <a:ext cx="1704600" cy="2796480"/>
          </a:xfrm>
          <a:prstGeom prst="rect">
            <a:avLst/>
          </a:prstGeom>
          <a:ln>
            <a:noFill/>
          </a:ln>
        </p:spPr>
      </p:pic>
      <p:pic>
        <p:nvPicPr>
          <p:cNvPr id="203" name="図 5_2" descr=""/>
          <p:cNvPicPr/>
          <p:nvPr/>
        </p:nvPicPr>
        <p:blipFill>
          <a:blip r:embed="rId2"/>
          <a:srcRect l="51808" t="0" r="24555" b="16802"/>
          <a:stretch/>
        </p:blipFill>
        <p:spPr>
          <a:xfrm>
            <a:off x="4122000" y="4128120"/>
            <a:ext cx="1510560" cy="2314080"/>
          </a:xfrm>
          <a:prstGeom prst="rect">
            <a:avLst/>
          </a:prstGeom>
          <a:ln>
            <a:noFill/>
          </a:ln>
        </p:spPr>
      </p:pic>
      <p:sp>
        <p:nvSpPr>
          <p:cNvPr id="204" name="CustomShape 4"/>
          <p:cNvSpPr/>
          <p:nvPr/>
        </p:nvSpPr>
        <p:spPr>
          <a:xfrm>
            <a:off x="5632920" y="5285520"/>
            <a:ext cx="827640" cy="360"/>
          </a:xfrm>
          <a:custGeom>
            <a:avLst/>
            <a:gdLst/>
            <a:ahLst/>
            <a:rect l="l" t="t" r="r" b="b"/>
            <a:pathLst>
              <a:path w="21600" h="21600">
                <a:moveTo>
                  <a:pt x="0" y="0"/>
                </a:moveTo>
                <a:lnTo>
                  <a:pt x="21600" y="21600"/>
                </a:lnTo>
              </a:path>
            </a:pathLst>
          </a:custGeom>
          <a:noFill/>
          <a:ln w="1908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5" name="CustomShape 5"/>
          <p:cNvSpPr/>
          <p:nvPr/>
        </p:nvSpPr>
        <p:spPr>
          <a:xfrm flipV="1">
            <a:off x="8580960" y="5256360"/>
            <a:ext cx="1305360" cy="360"/>
          </a:xfrm>
          <a:custGeom>
            <a:avLst/>
            <a:gdLst/>
            <a:ahLst/>
            <a:rect l="l" t="t" r="r" b="b"/>
            <a:pathLst>
              <a:path w="21600" h="21600">
                <a:moveTo>
                  <a:pt x="0" y="0"/>
                </a:moveTo>
                <a:lnTo>
                  <a:pt x="21600" y="21600"/>
                </a:lnTo>
              </a:path>
            </a:pathLst>
          </a:custGeom>
          <a:noFill/>
          <a:ln w="1908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6" name="CustomShape 6"/>
          <p:cNvSpPr/>
          <p:nvPr/>
        </p:nvSpPr>
        <p:spPr>
          <a:xfrm>
            <a:off x="12703320" y="4557240"/>
            <a:ext cx="1782000" cy="15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ja-JP" sz="1800" spc="-1" strike="noStrike">
                <a:solidFill>
                  <a:srgbClr val="000000"/>
                </a:solidFill>
                <a:latin typeface="游ゴシック"/>
              </a:rPr>
              <a:t>歩容認証</a:t>
            </a:r>
            <a:endParaRPr b="0" lang="en-US" sz="1800" spc="-1" strike="noStrike">
              <a:latin typeface="Arial"/>
            </a:endParaRPr>
          </a:p>
          <a:p>
            <a:pPr algn="ctr">
              <a:lnSpc>
                <a:spcPct val="100000"/>
              </a:lnSpc>
            </a:pPr>
            <a:r>
              <a:rPr b="0" lang="ja-JP" sz="1800" spc="-1" strike="noStrike">
                <a:solidFill>
                  <a:srgbClr val="000000"/>
                </a:solidFill>
                <a:latin typeface="游ゴシック"/>
              </a:rPr>
              <a:t>モデル</a:t>
            </a:r>
            <a:endParaRPr b="0" lang="en-US" sz="1800" spc="-1" strike="noStrike">
              <a:latin typeface="Arial"/>
            </a:endParaRPr>
          </a:p>
        </p:txBody>
      </p:sp>
      <p:sp>
        <p:nvSpPr>
          <p:cNvPr id="207" name="CustomShape 7"/>
          <p:cNvSpPr/>
          <p:nvPr/>
        </p:nvSpPr>
        <p:spPr>
          <a:xfrm>
            <a:off x="11801880" y="5322960"/>
            <a:ext cx="900720" cy="360"/>
          </a:xfrm>
          <a:custGeom>
            <a:avLst/>
            <a:gdLst/>
            <a:ahLst/>
            <a:rect l="l" t="t" r="r" b="b"/>
            <a:pathLst>
              <a:path w="21600" h="21600">
                <a:moveTo>
                  <a:pt x="0" y="0"/>
                </a:moveTo>
                <a:lnTo>
                  <a:pt x="21600" y="21600"/>
                </a:lnTo>
              </a:path>
            </a:pathLst>
          </a:custGeom>
          <a:noFill/>
          <a:ln w="28440">
            <a:solidFill>
              <a:schemeClr val="tx1"/>
            </a:solidFill>
            <a:tailEnd len="med" type="triangle" w="med"/>
          </a:ln>
        </p:spPr>
        <p:style>
          <a:lnRef idx="1">
            <a:schemeClr val="accent1"/>
          </a:lnRef>
          <a:fillRef idx="0">
            <a:schemeClr val="accent1"/>
          </a:fillRef>
          <a:effectRef idx="0">
            <a:schemeClr val="accent1"/>
          </a:effectRef>
          <a:fontRef idx="minor"/>
        </p:style>
      </p:sp>
      <p:sp>
        <p:nvSpPr>
          <p:cNvPr id="208" name="CustomShape 8"/>
          <p:cNvSpPr/>
          <p:nvPr/>
        </p:nvSpPr>
        <p:spPr>
          <a:xfrm>
            <a:off x="3407760" y="6421320"/>
            <a:ext cx="28101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游ゴシック"/>
              </a:rPr>
              <a:t>LiDAR</a:t>
            </a:r>
            <a:r>
              <a:rPr b="0" lang="ja-JP" sz="1800" spc="-1" strike="noStrike">
                <a:solidFill>
                  <a:srgbClr val="000000"/>
                </a:solidFill>
                <a:latin typeface="游ゴシック"/>
              </a:rPr>
              <a:t>シミュレーションデータ生成</a:t>
            </a:r>
            <a:endParaRPr b="0" lang="en-US" sz="1800" spc="-1" strike="noStrike">
              <a:latin typeface="Arial"/>
            </a:endParaRPr>
          </a:p>
        </p:txBody>
      </p:sp>
      <p:sp>
        <p:nvSpPr>
          <p:cNvPr id="209" name="CustomShape 9"/>
          <p:cNvSpPr/>
          <p:nvPr/>
        </p:nvSpPr>
        <p:spPr>
          <a:xfrm>
            <a:off x="9609120" y="6541920"/>
            <a:ext cx="28674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1800" spc="-1" strike="noStrike">
                <a:solidFill>
                  <a:srgbClr val="000000"/>
                </a:solidFill>
                <a:latin typeface="游ゴシック"/>
              </a:rPr>
              <a:t>人体モデル推定結果</a:t>
            </a:r>
            <a:endParaRPr b="0" lang="en-US" sz="1800" spc="-1" strike="noStrike">
              <a:latin typeface="Arial"/>
            </a:endParaRPr>
          </a:p>
        </p:txBody>
      </p:sp>
      <p:sp>
        <p:nvSpPr>
          <p:cNvPr id="210" name="CustomShape 10"/>
          <p:cNvSpPr/>
          <p:nvPr/>
        </p:nvSpPr>
        <p:spPr>
          <a:xfrm>
            <a:off x="282600" y="3830760"/>
            <a:ext cx="12155400" cy="3620520"/>
          </a:xfrm>
          <a:prstGeom prst="rect">
            <a:avLst/>
          </a:prstGeom>
          <a:noFill/>
          <a:ln w="38160">
            <a:solidFill>
              <a:srgbClr val="ff0000"/>
            </a:solidFill>
          </a:ln>
        </p:spPr>
        <p:style>
          <a:lnRef idx="2">
            <a:schemeClr val="accent1">
              <a:shade val="50000"/>
            </a:schemeClr>
          </a:lnRef>
          <a:fillRef idx="1">
            <a:schemeClr val="accent1"/>
          </a:fillRef>
          <a:effectRef idx="0">
            <a:schemeClr val="accent1"/>
          </a:effectRef>
          <a:fontRef idx="minor"/>
        </p:style>
      </p:sp>
      <p:sp>
        <p:nvSpPr>
          <p:cNvPr id="211" name="CustomShape 11"/>
          <p:cNvSpPr/>
          <p:nvPr/>
        </p:nvSpPr>
        <p:spPr>
          <a:xfrm>
            <a:off x="6461280" y="4519440"/>
            <a:ext cx="2091600" cy="15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ja-JP" sz="1800" spc="-1" strike="noStrike">
                <a:solidFill>
                  <a:srgbClr val="000000"/>
                </a:solidFill>
                <a:latin typeface="游ゴシック"/>
              </a:rPr>
              <a:t>人体モデル</a:t>
            </a:r>
            <a:endParaRPr b="0" lang="en-US" sz="1800" spc="-1" strike="noStrike">
              <a:latin typeface="Arial"/>
            </a:endParaRPr>
          </a:p>
          <a:p>
            <a:pPr algn="ctr">
              <a:lnSpc>
                <a:spcPct val="100000"/>
              </a:lnSpc>
            </a:pPr>
            <a:r>
              <a:rPr b="0" lang="ja-JP" sz="1800" spc="-1" strike="noStrike">
                <a:solidFill>
                  <a:srgbClr val="000000"/>
                </a:solidFill>
                <a:latin typeface="游ゴシック"/>
              </a:rPr>
              <a:t>推定器</a:t>
            </a:r>
            <a:endParaRPr b="0" lang="en-US" sz="1800" spc="-1" strike="noStrike">
              <a:latin typeface="Arial"/>
            </a:endParaRPr>
          </a:p>
        </p:txBody>
      </p:sp>
      <p:pic>
        <p:nvPicPr>
          <p:cNvPr id="212" name="図 13_1" descr=""/>
          <p:cNvPicPr/>
          <p:nvPr/>
        </p:nvPicPr>
        <p:blipFill>
          <a:blip r:embed="rId3"/>
          <a:stretch/>
        </p:blipFill>
        <p:spPr>
          <a:xfrm>
            <a:off x="1602360" y="3886560"/>
            <a:ext cx="1949040" cy="1949040"/>
          </a:xfrm>
          <a:prstGeom prst="rect">
            <a:avLst/>
          </a:prstGeom>
          <a:ln>
            <a:noFill/>
          </a:ln>
        </p:spPr>
      </p:pic>
      <p:pic>
        <p:nvPicPr>
          <p:cNvPr id="213" name="図 15_1" descr=""/>
          <p:cNvPicPr/>
          <p:nvPr/>
        </p:nvPicPr>
        <p:blipFill>
          <a:blip r:embed="rId4"/>
          <a:stretch/>
        </p:blipFill>
        <p:spPr>
          <a:xfrm>
            <a:off x="1184760" y="4189320"/>
            <a:ext cx="1883520" cy="1883520"/>
          </a:xfrm>
          <a:prstGeom prst="rect">
            <a:avLst/>
          </a:prstGeom>
          <a:ln>
            <a:noFill/>
          </a:ln>
        </p:spPr>
      </p:pic>
      <p:pic>
        <p:nvPicPr>
          <p:cNvPr id="214" name="図 17_1" descr=""/>
          <p:cNvPicPr/>
          <p:nvPr/>
        </p:nvPicPr>
        <p:blipFill>
          <a:blip r:embed="rId5"/>
          <a:stretch/>
        </p:blipFill>
        <p:spPr>
          <a:xfrm>
            <a:off x="147600" y="4969080"/>
            <a:ext cx="1869840" cy="1869840"/>
          </a:xfrm>
          <a:prstGeom prst="rect">
            <a:avLst/>
          </a:prstGeom>
          <a:ln>
            <a:noFill/>
          </a:ln>
        </p:spPr>
      </p:pic>
      <p:sp>
        <p:nvSpPr>
          <p:cNvPr id="215" name="CustomShape 12"/>
          <p:cNvSpPr/>
          <p:nvPr/>
        </p:nvSpPr>
        <p:spPr>
          <a:xfrm rot="19546800">
            <a:off x="1333800" y="5015880"/>
            <a:ext cx="846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游ゴシック"/>
              </a:rPr>
              <a:t>…</a:t>
            </a:r>
            <a:endParaRPr b="0" lang="en-US" sz="1800" spc="-1" strike="noStrike">
              <a:latin typeface="Arial"/>
            </a:endParaRPr>
          </a:p>
        </p:txBody>
      </p:sp>
      <p:sp>
        <p:nvSpPr>
          <p:cNvPr id="216" name="CustomShape 13"/>
          <p:cNvSpPr/>
          <p:nvPr/>
        </p:nvSpPr>
        <p:spPr>
          <a:xfrm>
            <a:off x="1193760" y="6508440"/>
            <a:ext cx="18381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1800" spc="-1" strike="noStrike">
                <a:solidFill>
                  <a:srgbClr val="000000"/>
                </a:solidFill>
                <a:latin typeface="游ゴシック"/>
              </a:rPr>
              <a:t>大規模</a:t>
            </a:r>
            <a:r>
              <a:rPr b="0" lang="en-US" sz="1800" spc="-1" strike="noStrike">
                <a:solidFill>
                  <a:srgbClr val="000000"/>
                </a:solidFill>
                <a:latin typeface="游ゴシック"/>
              </a:rPr>
              <a:t>3</a:t>
            </a:r>
            <a:r>
              <a:rPr b="0" lang="ja-JP" sz="1800" spc="-1" strike="noStrike">
                <a:solidFill>
                  <a:srgbClr val="000000"/>
                </a:solidFill>
                <a:latin typeface="游ゴシック"/>
              </a:rPr>
              <a:t>次元歩容モデル</a:t>
            </a:r>
            <a:endParaRPr b="0" lang="en-US" sz="1800" spc="-1" strike="noStrike">
              <a:latin typeface="Arial"/>
            </a:endParaRPr>
          </a:p>
        </p:txBody>
      </p:sp>
      <p:sp>
        <p:nvSpPr>
          <p:cNvPr id="217" name="CustomShape 14"/>
          <p:cNvSpPr/>
          <p:nvPr/>
        </p:nvSpPr>
        <p:spPr>
          <a:xfrm>
            <a:off x="3193560" y="5285520"/>
            <a:ext cx="928080" cy="36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218" name="CustomShape 15"/>
          <p:cNvSpPr/>
          <p:nvPr/>
        </p:nvSpPr>
        <p:spPr>
          <a:xfrm>
            <a:off x="4585320" y="7515720"/>
            <a:ext cx="4438080" cy="456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2400" spc="-1" strike="noStrike">
                <a:solidFill>
                  <a:srgbClr val="ff0000"/>
                </a:solidFill>
                <a:latin typeface="游ゴシック"/>
              </a:rPr>
              <a:t>本研究で扱う範囲</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6" presetSubtype="21">
                                  <p:stCondLst>
                                    <p:cond delay="0"/>
                                  </p:stCondLst>
                                  <p:childTnLst>
                                    <p:set>
                                      <p:cBhvr>
                                        <p:cTn id="6" dur="1" fill="hold">
                                          <p:stCondLst>
                                            <p:cond delay="0"/>
                                          </p:stCondLst>
                                        </p:cTn>
                                        <p:tgtEl>
                                          <p:spTgt spid="210"/>
                                        </p:tgtEl>
                                        <p:attrNameLst>
                                          <p:attrName>style.visibility</p:attrName>
                                        </p:attrNameLst>
                                      </p:cBhvr>
                                      <p:to>
                                        <p:strVal val="visible"/>
                                      </p:to>
                                    </p:set>
                                    <p:animEffect filter="barn(inVertical)" transition="in">
                                      <p:cBhvr additive="repl">
                                        <p:cTn id="7" dur="500"/>
                                        <p:tgtEl>
                                          <p:spTgt spid="210"/>
                                        </p:tgtEl>
                                      </p:cBhvr>
                                    </p:animEffect>
                                  </p:childTnLst>
                                </p:cTn>
                              </p:par>
                              <p:par>
                                <p:cTn id="8" nodeType="withEffect" fill="hold" presetClass="entr" presetID="16" presetSubtype="21">
                                  <p:stCondLst>
                                    <p:cond delay="0"/>
                                  </p:stCondLst>
                                  <p:childTnLst>
                                    <p:set>
                                      <p:cBhvr>
                                        <p:cTn id="9" dur="1" fill="hold">
                                          <p:stCondLst>
                                            <p:cond delay="0"/>
                                          </p:stCondLst>
                                        </p:cTn>
                                        <p:tgtEl>
                                          <p:spTgt spid="218"/>
                                        </p:tgtEl>
                                        <p:attrNameLst>
                                          <p:attrName>style.visibility</p:attrName>
                                        </p:attrNameLst>
                                      </p:cBhvr>
                                      <p:to>
                                        <p:strVal val="visible"/>
                                      </p:to>
                                    </p:set>
                                    <p:animEffect filter="barn(inVertical)" transition="in">
                                      <p:cBhvr additive="repl">
                                        <p:cTn id="10" dur="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1005480" y="437760"/>
            <a:ext cx="12618000" cy="1590120"/>
          </a:xfrm>
          <a:prstGeom prst="rect">
            <a:avLst/>
          </a:prstGeom>
          <a:noFill/>
          <a:ln>
            <a:noFill/>
          </a:ln>
        </p:spPr>
        <p:txBody>
          <a:bodyPr anchor="ctr">
            <a:normAutofit/>
          </a:bodyPr>
          <a:p>
            <a:pPr>
              <a:lnSpc>
                <a:spcPct val="90000"/>
              </a:lnSpc>
            </a:pPr>
            <a:r>
              <a:rPr b="0" lang="ja-JP" sz="4000" spc="-1" strike="noStrike">
                <a:solidFill>
                  <a:srgbClr val="000000"/>
                </a:solidFill>
                <a:latin typeface="游ゴシック Light"/>
              </a:rPr>
              <a:t>シミュレーションデータ生成のための</a:t>
            </a:r>
            <a:br/>
            <a:r>
              <a:rPr b="0" lang="ja-JP" sz="4000" spc="-1" strike="noStrike">
                <a:solidFill>
                  <a:srgbClr val="000000"/>
                </a:solidFill>
                <a:latin typeface="游ゴシック Light"/>
              </a:rPr>
              <a:t>大規模歩行者</a:t>
            </a:r>
            <a:r>
              <a:rPr b="0" lang="en-US" sz="4000" spc="-1" strike="noStrike">
                <a:solidFill>
                  <a:srgbClr val="000000"/>
                </a:solidFill>
                <a:latin typeface="游ゴシック Light"/>
              </a:rPr>
              <a:t>3</a:t>
            </a:r>
            <a:r>
              <a:rPr b="0" lang="ja-JP" sz="4000" spc="-1" strike="noStrike">
                <a:solidFill>
                  <a:srgbClr val="000000"/>
                </a:solidFill>
                <a:latin typeface="游ゴシック Light"/>
              </a:rPr>
              <a:t>次元メッシュモデル</a:t>
            </a:r>
            <a:endParaRPr b="0" lang="en-US" sz="4000" spc="-1" strike="noStrike">
              <a:solidFill>
                <a:srgbClr val="000000"/>
              </a:solidFill>
              <a:latin typeface="游ゴシック"/>
            </a:endParaRPr>
          </a:p>
        </p:txBody>
      </p:sp>
      <p:sp>
        <p:nvSpPr>
          <p:cNvPr id="220" name="TextShape 2"/>
          <p:cNvSpPr txBox="1"/>
          <p:nvPr/>
        </p:nvSpPr>
        <p:spPr>
          <a:xfrm>
            <a:off x="432720" y="2625480"/>
            <a:ext cx="5777640" cy="450612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游ゴシック"/>
              </a:rPr>
              <a:t>OUMVLP-Mesh </a:t>
            </a:r>
            <a:r>
              <a:rPr b="0" lang="en-US" sz="1800" spc="-1" strike="noStrike">
                <a:solidFill>
                  <a:srgbClr val="000000"/>
                </a:solidFill>
                <a:latin typeface="游ゴシック"/>
              </a:rPr>
              <a:t>[Li+ 2022]</a:t>
            </a:r>
            <a:endParaRPr b="0" lang="en-US" sz="18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被験者数</a:t>
            </a:r>
            <a:r>
              <a:rPr b="0" lang="en-US" sz="2400" spc="-1" strike="noStrike">
                <a:solidFill>
                  <a:srgbClr val="000000"/>
                </a:solidFill>
                <a:latin typeface="游ゴシック"/>
              </a:rPr>
              <a:t>: 10,307</a:t>
            </a:r>
            <a:r>
              <a:rPr b="0" lang="ja-JP" sz="2400" spc="-1" strike="noStrike">
                <a:solidFill>
                  <a:srgbClr val="000000"/>
                </a:solidFill>
                <a:latin typeface="游ゴシック"/>
              </a:rPr>
              <a:t>人</a:t>
            </a:r>
            <a:endParaRPr b="0" lang="en-US" sz="2400" spc="-1" strike="noStrike">
              <a:solidFill>
                <a:srgbClr val="000000"/>
              </a:solidFill>
              <a:latin typeface="游ゴシック"/>
            </a:endParaRPr>
          </a:p>
          <a:p>
            <a:pPr lvl="1" marL="685800" indent="-228240">
              <a:lnSpc>
                <a:spcPct val="90000"/>
              </a:lnSpc>
              <a:spcBef>
                <a:spcPts val="499"/>
              </a:spcBef>
              <a:buClr>
                <a:srgbClr val="000000"/>
              </a:buClr>
              <a:buFont typeface="Arial"/>
              <a:buChar char="•"/>
            </a:pPr>
            <a:r>
              <a:rPr b="0" lang="ja-JP" sz="2400" spc="-1" strike="noStrike">
                <a:solidFill>
                  <a:srgbClr val="000000"/>
                </a:solidFill>
                <a:latin typeface="游ゴシック"/>
              </a:rPr>
              <a:t>内容</a:t>
            </a:r>
            <a:r>
              <a:rPr b="0" lang="en-US" sz="2400" spc="-1" strike="noStrike">
                <a:solidFill>
                  <a:srgbClr val="000000"/>
                </a:solidFill>
                <a:latin typeface="游ゴシック"/>
              </a:rPr>
              <a:t>: </a:t>
            </a:r>
            <a:endParaRPr b="0" lang="en-US" sz="2400" spc="-1" strike="noStrike">
              <a:solidFill>
                <a:srgbClr val="000000"/>
              </a:solidFill>
              <a:latin typeface="游ゴシック"/>
            </a:endParaRPr>
          </a:p>
        </p:txBody>
      </p:sp>
      <p:sp>
        <p:nvSpPr>
          <p:cNvPr id="221" name="TextShape 3"/>
          <p:cNvSpPr txBox="1"/>
          <p:nvPr/>
        </p:nvSpPr>
        <p:spPr>
          <a:xfrm>
            <a:off x="10332360" y="7627680"/>
            <a:ext cx="3291480" cy="437760"/>
          </a:xfrm>
          <a:prstGeom prst="rect">
            <a:avLst/>
          </a:prstGeom>
          <a:noFill/>
          <a:ln>
            <a:noFill/>
          </a:ln>
        </p:spPr>
        <p:txBody>
          <a:bodyPr anchor="ctr">
            <a:noAutofit/>
          </a:bodyPr>
          <a:p>
            <a:pPr algn="r">
              <a:lnSpc>
                <a:spcPct val="100000"/>
              </a:lnSpc>
            </a:pPr>
            <a:fld id="{7D408492-1027-48F7-ACD7-014A18DA76C2}" type="slidenum">
              <a:rPr b="0" lang="en-US" sz="1200" spc="-1" strike="noStrike">
                <a:solidFill>
                  <a:srgbClr val="8b8b8b"/>
                </a:solidFill>
                <a:latin typeface="游ゴシック"/>
              </a:rPr>
              <a:t>6</a:t>
            </a:fld>
            <a:endParaRPr b="0" lang="en-US" sz="1200" spc="-1" strike="noStrike">
              <a:latin typeface="Times New Roman"/>
            </a:endParaRPr>
          </a:p>
        </p:txBody>
      </p:sp>
      <p:sp>
        <p:nvSpPr>
          <p:cNvPr id="222" name="CustomShape 4"/>
          <p:cNvSpPr/>
          <p:nvPr/>
        </p:nvSpPr>
        <p:spPr>
          <a:xfrm>
            <a:off x="1161000" y="4193640"/>
            <a:ext cx="5565960" cy="38714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223" name="CustomShape 5"/>
          <p:cNvSpPr/>
          <p:nvPr/>
        </p:nvSpPr>
        <p:spPr>
          <a:xfrm>
            <a:off x="7144920" y="4193640"/>
            <a:ext cx="5920920" cy="389484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p:style>
      </p:sp>
      <p:pic>
        <p:nvPicPr>
          <p:cNvPr id="224" name="図 7_1" descr=""/>
          <p:cNvPicPr/>
          <p:nvPr/>
        </p:nvPicPr>
        <p:blipFill>
          <a:blip r:embed="rId1"/>
          <a:srcRect l="36018" t="5622" r="34820" b="5878"/>
          <a:stretch/>
        </p:blipFill>
        <p:spPr>
          <a:xfrm>
            <a:off x="7661160" y="4265280"/>
            <a:ext cx="1806480" cy="2827440"/>
          </a:xfrm>
          <a:prstGeom prst="rect">
            <a:avLst/>
          </a:prstGeom>
          <a:ln>
            <a:noFill/>
          </a:ln>
        </p:spPr>
      </p:pic>
      <p:pic>
        <p:nvPicPr>
          <p:cNvPr id="225" name="図 10_2" descr=""/>
          <p:cNvPicPr/>
          <p:nvPr/>
        </p:nvPicPr>
        <p:blipFill>
          <a:blip r:embed="rId2"/>
          <a:stretch/>
        </p:blipFill>
        <p:spPr>
          <a:xfrm>
            <a:off x="2321640" y="4478400"/>
            <a:ext cx="2607120" cy="2607120"/>
          </a:xfrm>
          <a:prstGeom prst="rect">
            <a:avLst/>
          </a:prstGeom>
          <a:ln>
            <a:noFill/>
          </a:ln>
        </p:spPr>
      </p:pic>
      <p:pic>
        <p:nvPicPr>
          <p:cNvPr id="226" name="図 15_2" descr=""/>
          <p:cNvPicPr/>
          <p:nvPr/>
        </p:nvPicPr>
        <p:blipFill>
          <a:blip r:embed="rId3"/>
          <a:srcRect l="49103" t="59709" r="48217" b="33348"/>
          <a:stretch/>
        </p:blipFill>
        <p:spPr>
          <a:xfrm>
            <a:off x="10977840" y="4633200"/>
            <a:ext cx="1240920" cy="1658520"/>
          </a:xfrm>
          <a:prstGeom prst="rect">
            <a:avLst/>
          </a:prstGeom>
          <a:ln w="28440">
            <a:solidFill>
              <a:srgbClr val="ff0000"/>
            </a:solidFill>
            <a:round/>
          </a:ln>
        </p:spPr>
      </p:pic>
      <p:sp>
        <p:nvSpPr>
          <p:cNvPr id="227" name="CustomShape 6"/>
          <p:cNvSpPr/>
          <p:nvPr/>
        </p:nvSpPr>
        <p:spPr>
          <a:xfrm>
            <a:off x="8522640" y="5954760"/>
            <a:ext cx="142560" cy="134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28" name="Line 7"/>
          <p:cNvSpPr/>
          <p:nvPr/>
        </p:nvSpPr>
        <p:spPr>
          <a:xfrm flipV="1">
            <a:off x="8593920" y="4594680"/>
            <a:ext cx="2380680" cy="135936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229" name="Line 8"/>
          <p:cNvSpPr/>
          <p:nvPr/>
        </p:nvSpPr>
        <p:spPr>
          <a:xfrm>
            <a:off x="8593920" y="6089040"/>
            <a:ext cx="2380680" cy="203040"/>
          </a:xfrm>
          <a:prstGeom prst="line">
            <a:avLst/>
          </a:prstGeom>
          <a:ln>
            <a:solidFill>
              <a:srgbClr val="ff0000"/>
            </a:solidFill>
          </a:ln>
        </p:spPr>
        <p:style>
          <a:lnRef idx="1">
            <a:schemeClr val="accent1"/>
          </a:lnRef>
          <a:fillRef idx="0">
            <a:schemeClr val="accent1"/>
          </a:fillRef>
          <a:effectRef idx="0">
            <a:schemeClr val="accent1"/>
          </a:effectRef>
          <a:fontRef idx="minor"/>
        </p:style>
      </p:sp>
      <p:sp>
        <p:nvSpPr>
          <p:cNvPr id="230" name="CustomShape 9"/>
          <p:cNvSpPr/>
          <p:nvPr/>
        </p:nvSpPr>
        <p:spPr>
          <a:xfrm>
            <a:off x="-108360" y="7017840"/>
            <a:ext cx="7044120" cy="669600"/>
          </a:xfrm>
          <a:prstGeom prst="rect">
            <a:avLst/>
          </a:prstGeom>
          <a:noFill/>
          <a:ln>
            <a:noFill/>
          </a:ln>
        </p:spPr>
        <p:style>
          <a:lnRef idx="0"/>
          <a:fillRef idx="0"/>
          <a:effectRef idx="0"/>
          <a:fontRef idx="minor"/>
        </p:style>
        <p:txBody>
          <a:bodyPr lIns="90000" rIns="90000" tIns="45000" bIns="45000">
            <a:spAutoFit/>
          </a:bodyPr>
          <a:p>
            <a:pPr marL="914400" algn="ctr">
              <a:lnSpc>
                <a:spcPct val="100000"/>
              </a:lnSpc>
            </a:pPr>
            <a:r>
              <a:rPr b="0" lang="en-US" sz="2000" spc="-1" strike="noStrike">
                <a:solidFill>
                  <a:srgbClr val="000000"/>
                </a:solidFill>
                <a:latin typeface="游ゴシック"/>
              </a:rPr>
              <a:t>SMPL </a:t>
            </a:r>
            <a:r>
              <a:rPr b="0" lang="en-US" sz="1600" spc="-1" strike="noStrike">
                <a:solidFill>
                  <a:srgbClr val="000000"/>
                </a:solidFill>
                <a:latin typeface="游ゴシック"/>
              </a:rPr>
              <a:t>(Skinned Multi Person Linear)</a:t>
            </a:r>
            <a:r>
              <a:rPr b="0" lang="ja-JP" sz="2000" spc="-1" strike="noStrike">
                <a:solidFill>
                  <a:srgbClr val="000000"/>
                </a:solidFill>
                <a:latin typeface="游ゴシック"/>
              </a:rPr>
              <a:t>モデル</a:t>
            </a:r>
            <a:r>
              <a:rPr b="0" lang="en-US" sz="1400" spc="-1" strike="noStrike">
                <a:solidFill>
                  <a:srgbClr val="000000"/>
                </a:solidFill>
                <a:latin typeface="游ゴシック"/>
              </a:rPr>
              <a:t>[Loper+ 2015]</a:t>
            </a:r>
            <a:endParaRPr b="0" lang="en-US" sz="1400" spc="-1" strike="noStrike">
              <a:latin typeface="Arial"/>
            </a:endParaRPr>
          </a:p>
          <a:p>
            <a:pPr marL="914400" algn="ctr">
              <a:lnSpc>
                <a:spcPct val="100000"/>
              </a:lnSpc>
            </a:pPr>
            <a:r>
              <a:rPr b="0" lang="ja-JP" sz="1800" spc="-1" strike="noStrike">
                <a:solidFill>
                  <a:srgbClr val="000000"/>
                </a:solidFill>
                <a:latin typeface="游ゴシック"/>
              </a:rPr>
              <a:t>体型・姿勢からなる</a:t>
            </a:r>
            <a:r>
              <a:rPr b="0" lang="en-US" sz="1800" spc="-1" strike="noStrike">
                <a:solidFill>
                  <a:srgbClr val="000000"/>
                </a:solidFill>
                <a:latin typeface="游ゴシック"/>
              </a:rPr>
              <a:t>85</a:t>
            </a:r>
            <a:r>
              <a:rPr b="0" lang="ja-JP" sz="1800" spc="-1" strike="noStrike">
                <a:solidFill>
                  <a:srgbClr val="000000"/>
                </a:solidFill>
                <a:latin typeface="游ゴシック"/>
              </a:rPr>
              <a:t>次元パラメータ</a:t>
            </a:r>
            <a:endParaRPr b="0" lang="en-US" sz="1800" spc="-1" strike="noStrike">
              <a:latin typeface="Arial"/>
            </a:endParaRPr>
          </a:p>
        </p:txBody>
      </p:sp>
      <p:sp>
        <p:nvSpPr>
          <p:cNvPr id="231" name="CustomShape 10"/>
          <p:cNvSpPr/>
          <p:nvPr/>
        </p:nvSpPr>
        <p:spPr>
          <a:xfrm>
            <a:off x="8099280" y="7210800"/>
            <a:ext cx="40118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游ゴシック"/>
              </a:rPr>
              <a:t>6,890</a:t>
            </a:r>
            <a:r>
              <a:rPr b="0" lang="ja-JP" sz="1800" spc="-1" strike="noStrike">
                <a:solidFill>
                  <a:srgbClr val="000000"/>
                </a:solidFill>
                <a:latin typeface="游ゴシック"/>
              </a:rPr>
              <a:t>個の頂点から構成される</a:t>
            </a:r>
            <a:r>
              <a:rPr b="0" lang="en-US" sz="1800" spc="-1" strike="noStrike">
                <a:solidFill>
                  <a:srgbClr val="000000"/>
                </a:solidFill>
                <a:latin typeface="游ゴシック"/>
              </a:rPr>
              <a:t>3</a:t>
            </a:r>
            <a:r>
              <a:rPr b="0" lang="ja-JP" sz="1800" spc="-1" strike="noStrike">
                <a:solidFill>
                  <a:srgbClr val="000000"/>
                </a:solidFill>
                <a:latin typeface="游ゴシック"/>
              </a:rPr>
              <a:t>次元人体メッシュ</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005480" y="437760"/>
            <a:ext cx="12618000" cy="1590120"/>
          </a:xfrm>
          <a:prstGeom prst="rect">
            <a:avLst/>
          </a:prstGeom>
          <a:noFill/>
          <a:ln>
            <a:noFill/>
          </a:ln>
        </p:spPr>
        <p:txBody>
          <a:bodyPr anchor="ctr">
            <a:noAutofit/>
          </a:bodyPr>
          <a:p>
            <a:pPr>
              <a:lnSpc>
                <a:spcPct val="90000"/>
              </a:lnSpc>
            </a:pPr>
            <a:r>
              <a:rPr b="0" lang="en-US" sz="4400" spc="-1" strike="noStrike">
                <a:solidFill>
                  <a:srgbClr val="000000"/>
                </a:solidFill>
                <a:latin typeface="游ゴシック Light"/>
              </a:rPr>
              <a:t>LiDAR</a:t>
            </a:r>
            <a:r>
              <a:rPr b="0" lang="ja-JP" sz="4400" spc="-1" strike="noStrike">
                <a:solidFill>
                  <a:srgbClr val="000000"/>
                </a:solidFill>
                <a:latin typeface="游ゴシック Light"/>
              </a:rPr>
              <a:t>シミュレーションデータ生成</a:t>
            </a:r>
            <a:endParaRPr b="0" lang="en-US" sz="4400" spc="-1" strike="noStrike">
              <a:solidFill>
                <a:srgbClr val="000000"/>
              </a:solidFill>
              <a:latin typeface="游ゴシック"/>
            </a:endParaRPr>
          </a:p>
        </p:txBody>
      </p:sp>
      <p:pic>
        <p:nvPicPr>
          <p:cNvPr id="233" name="コンテンツ プレースホルダー 2_4" descr=""/>
          <p:cNvPicPr/>
          <p:nvPr/>
        </p:nvPicPr>
        <p:blipFill>
          <a:blip r:embed="rId1"/>
          <a:srcRect l="6435" t="0" r="0" b="6358"/>
          <a:stretch/>
        </p:blipFill>
        <p:spPr>
          <a:xfrm>
            <a:off x="1756800" y="2214360"/>
            <a:ext cx="10726560" cy="5850720"/>
          </a:xfrm>
          <a:prstGeom prst="rect">
            <a:avLst/>
          </a:prstGeom>
          <a:ln>
            <a:noFill/>
          </a:ln>
        </p:spPr>
      </p:pic>
      <p:sp>
        <p:nvSpPr>
          <p:cNvPr id="234" name="TextShape 2"/>
          <p:cNvSpPr txBox="1"/>
          <p:nvPr/>
        </p:nvSpPr>
        <p:spPr>
          <a:xfrm>
            <a:off x="10332360" y="7627680"/>
            <a:ext cx="3291480" cy="437760"/>
          </a:xfrm>
          <a:prstGeom prst="rect">
            <a:avLst/>
          </a:prstGeom>
          <a:noFill/>
          <a:ln>
            <a:noFill/>
          </a:ln>
        </p:spPr>
        <p:txBody>
          <a:bodyPr anchor="ctr">
            <a:noAutofit/>
          </a:bodyPr>
          <a:p>
            <a:pPr algn="r">
              <a:lnSpc>
                <a:spcPct val="100000"/>
              </a:lnSpc>
            </a:pPr>
            <a:fld id="{FDDE938E-DC23-4D9D-AE7F-AD3BF4AFD2D7}" type="slidenum">
              <a:rPr b="0" lang="en-US" sz="1200" spc="-1" strike="noStrike">
                <a:solidFill>
                  <a:srgbClr val="8b8b8b"/>
                </a:solidFill>
                <a:latin typeface="游ゴシック"/>
              </a:rPr>
              <a:t>&lt;编号&gt;</a:t>
            </a:fld>
            <a:endParaRPr b="0" lang="en-US" sz="1200" spc="-1" strike="noStrike">
              <a:latin typeface="Times New Roman"/>
            </a:endParaRPr>
          </a:p>
        </p:txBody>
      </p:sp>
      <p:sp>
        <p:nvSpPr>
          <p:cNvPr id="235" name="CustomShape 3"/>
          <p:cNvSpPr/>
          <p:nvPr/>
        </p:nvSpPr>
        <p:spPr>
          <a:xfrm flipV="1">
            <a:off x="1883880" y="2946600"/>
            <a:ext cx="2878920" cy="2096280"/>
          </a:xfrm>
          <a:custGeom>
            <a:avLst/>
            <a:gdLst/>
            <a:ahLst/>
            <a:rect l="l" t="t" r="r" b="b"/>
            <a:pathLst>
              <a:path w="21600" h="21600">
                <a:moveTo>
                  <a:pt x="0" y="0"/>
                </a:moveTo>
                <a:lnTo>
                  <a:pt x="21600" y="21600"/>
                </a:lnTo>
              </a:path>
            </a:pathLst>
          </a:custGeom>
          <a:noFill/>
          <a:ln w="57240">
            <a:solidFill>
              <a:schemeClr val="tx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36" name="CustomShape 4"/>
          <p:cNvSpPr/>
          <p:nvPr/>
        </p:nvSpPr>
        <p:spPr>
          <a:xfrm>
            <a:off x="1957320" y="2712600"/>
            <a:ext cx="360" cy="1730160"/>
          </a:xfrm>
          <a:custGeom>
            <a:avLst/>
            <a:gdLst/>
            <a:ahLst/>
            <a:rect l="l" t="t" r="r" b="b"/>
            <a:pathLst>
              <a:path w="21600" h="21600">
                <a:moveTo>
                  <a:pt x="0" y="0"/>
                </a:moveTo>
                <a:lnTo>
                  <a:pt x="21600" y="21600"/>
                </a:lnTo>
              </a:path>
            </a:pathLst>
          </a:custGeom>
          <a:noFill/>
          <a:ln w="57240">
            <a:solidFill>
              <a:schemeClr val="tx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37" name="CustomShape 5"/>
          <p:cNvSpPr/>
          <p:nvPr/>
        </p:nvSpPr>
        <p:spPr>
          <a:xfrm>
            <a:off x="3366000" y="2455560"/>
            <a:ext cx="2291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1800" spc="-1" strike="noStrike">
                <a:solidFill>
                  <a:srgbClr val="000000"/>
                </a:solidFill>
                <a:latin typeface="游ゴシック"/>
              </a:rPr>
              <a:t>方位角</a:t>
            </a:r>
            <a:r>
              <a:rPr b="0" lang="en-US" sz="1800" spc="-1" strike="noStrike">
                <a:solidFill>
                  <a:srgbClr val="000000"/>
                </a:solidFill>
                <a:latin typeface="游ゴシック"/>
              </a:rPr>
              <a:t> </a:t>
            </a:r>
            <a:r>
              <a:rPr b="0" lang="en-US" sz="1800" spc="-1" strike="noStrike">
                <a:solidFill>
                  <a:srgbClr val="000000"/>
                </a:solidFill>
                <a:latin typeface="游ゴシック"/>
              </a:rPr>
              <a:t>40°</a:t>
            </a:r>
            <a:endParaRPr b="0" lang="en-US" sz="1800" spc="-1" strike="noStrike">
              <a:latin typeface="Arial"/>
            </a:endParaRPr>
          </a:p>
        </p:txBody>
      </p:sp>
      <p:sp>
        <p:nvSpPr>
          <p:cNvPr id="238" name="CustomShape 6"/>
          <p:cNvSpPr/>
          <p:nvPr/>
        </p:nvSpPr>
        <p:spPr>
          <a:xfrm>
            <a:off x="261000" y="2660400"/>
            <a:ext cx="20080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1800" spc="-1" strike="noStrike">
                <a:solidFill>
                  <a:srgbClr val="000000"/>
                </a:solidFill>
                <a:latin typeface="游ゴシック"/>
              </a:rPr>
              <a:t>仰俯角</a:t>
            </a:r>
            <a:r>
              <a:rPr b="0" lang="en-US" sz="1800" spc="-1" strike="noStrike">
                <a:solidFill>
                  <a:srgbClr val="000000"/>
                </a:solidFill>
                <a:latin typeface="游ゴシック"/>
              </a:rPr>
              <a:t> </a:t>
            </a:r>
            <a:r>
              <a:rPr b="0" lang="en-US" sz="1800" spc="-1" strike="noStrike">
                <a:solidFill>
                  <a:srgbClr val="000000"/>
                </a:solidFill>
                <a:latin typeface="游ゴシック"/>
              </a:rPr>
              <a:t>20°</a:t>
            </a:r>
            <a:endParaRPr b="0" lang="en-US" sz="1800" spc="-1" strike="noStrike">
              <a:latin typeface="Arial"/>
            </a:endParaRPr>
          </a:p>
        </p:txBody>
      </p:sp>
      <p:sp>
        <p:nvSpPr>
          <p:cNvPr id="239" name="CustomShape 7"/>
          <p:cNvSpPr/>
          <p:nvPr/>
        </p:nvSpPr>
        <p:spPr>
          <a:xfrm>
            <a:off x="11978280" y="6060960"/>
            <a:ext cx="1572480" cy="541440"/>
          </a:xfrm>
          <a:prstGeom prst="wedgeRoundRectCallout">
            <a:avLst>
              <a:gd name="adj1" fmla="val -74290"/>
              <a:gd name="adj2" fmla="val 3331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800" spc="-1" strike="noStrike">
                <a:solidFill>
                  <a:srgbClr val="000000"/>
                </a:solidFill>
                <a:latin typeface="游ゴシック"/>
              </a:rPr>
              <a:t>LiDAR</a:t>
            </a:r>
            <a:endParaRPr b="0" lang="en-US" sz="1800" spc="-1" strike="noStrike">
              <a:latin typeface="Arial"/>
            </a:endParaRPr>
          </a:p>
        </p:txBody>
      </p:sp>
      <p:sp>
        <p:nvSpPr>
          <p:cNvPr id="240" name="CustomShape 8"/>
          <p:cNvSpPr/>
          <p:nvPr/>
        </p:nvSpPr>
        <p:spPr>
          <a:xfrm>
            <a:off x="2354040" y="5140080"/>
            <a:ext cx="8061480" cy="2925360"/>
          </a:xfrm>
          <a:custGeom>
            <a:avLst/>
            <a:gdLst/>
            <a:ahLst/>
            <a:rect l="l" t="t" r="r" b="b"/>
            <a:pathLst>
              <a:path w="21600" h="21600">
                <a:moveTo>
                  <a:pt x="0" y="0"/>
                </a:moveTo>
                <a:lnTo>
                  <a:pt x="21600" y="21600"/>
                </a:lnTo>
              </a:path>
            </a:pathLst>
          </a:custGeom>
          <a:noFill/>
          <a:ln w="38160">
            <a:solidFill>
              <a:schemeClr val="tx1"/>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241" name="CustomShape 9"/>
          <p:cNvSpPr/>
          <p:nvPr/>
        </p:nvSpPr>
        <p:spPr>
          <a:xfrm>
            <a:off x="574200" y="4150800"/>
            <a:ext cx="17794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ja-JP" sz="1800" spc="-1" strike="noStrike">
                <a:solidFill>
                  <a:srgbClr val="000000"/>
                </a:solidFill>
                <a:latin typeface="游ゴシック"/>
              </a:rPr>
              <a:t>観測視野</a:t>
            </a:r>
            <a:endParaRPr b="0" lang="en-US" sz="1800" spc="-1" strike="noStrike">
              <a:latin typeface="Arial"/>
            </a:endParaRPr>
          </a:p>
        </p:txBody>
      </p:sp>
      <p:sp>
        <p:nvSpPr>
          <p:cNvPr id="242" name="CustomShape 10"/>
          <p:cNvSpPr/>
          <p:nvPr/>
        </p:nvSpPr>
        <p:spPr>
          <a:xfrm>
            <a:off x="6230160" y="2028240"/>
            <a:ext cx="4967640" cy="2286720"/>
          </a:xfrm>
          <a:prstGeom prst="wedgeRoundRectCallout">
            <a:avLst>
              <a:gd name="adj1" fmla="val -93873"/>
              <a:gd name="adj2" fmla="val 40684"/>
              <a:gd name="adj3" fmla="val 16667"/>
            </a:avLst>
          </a:prstGeom>
          <a:solidFill>
            <a:srgbClr val="ffccc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ja-JP" sz="1800" spc="-1" strike="noStrike">
                <a:solidFill>
                  <a:srgbClr val="000000"/>
                </a:solidFill>
                <a:latin typeface="游ゴシック"/>
              </a:rPr>
              <a:t>観測角度間隔</a:t>
            </a:r>
            <a:r>
              <a:rPr b="0" lang="en-US" sz="1800" spc="-1" strike="noStrike">
                <a:solidFill>
                  <a:srgbClr val="000000"/>
                </a:solidFill>
                <a:latin typeface="游ゴシック"/>
              </a:rPr>
              <a:t>: </a:t>
            </a:r>
            <a:r>
              <a:rPr b="0" lang="ja-JP" sz="1800" spc="-1" strike="noStrike">
                <a:solidFill>
                  <a:srgbClr val="000000"/>
                </a:solidFill>
                <a:latin typeface="游ゴシック"/>
              </a:rPr>
              <a:t>解像度</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ja-JP" sz="1800" spc="-1" strike="noStrike">
                <a:solidFill>
                  <a:srgbClr val="000000"/>
                </a:solidFill>
                <a:latin typeface="游ゴシック"/>
              </a:rPr>
              <a:t>間隔大</a:t>
            </a:r>
            <a:r>
              <a:rPr b="0" lang="en-US" sz="1800" spc="-1" strike="noStrike">
                <a:solidFill>
                  <a:srgbClr val="000000"/>
                </a:solidFill>
                <a:latin typeface="游ゴシック"/>
              </a:rPr>
              <a:t>: </a:t>
            </a:r>
            <a:r>
              <a:rPr b="0" lang="ja-JP" sz="1800" spc="-1" strike="noStrike">
                <a:solidFill>
                  <a:srgbClr val="000000"/>
                </a:solidFill>
                <a:latin typeface="游ゴシック"/>
              </a:rPr>
              <a:t>低解像度 　間隔小</a:t>
            </a:r>
            <a:r>
              <a:rPr b="0" lang="en-US" sz="1800" spc="-1" strike="noStrike">
                <a:solidFill>
                  <a:srgbClr val="000000"/>
                </a:solidFill>
                <a:latin typeface="游ゴシック"/>
              </a:rPr>
              <a:t>: </a:t>
            </a:r>
            <a:r>
              <a:rPr b="0" lang="ja-JP" sz="1800" spc="-1" strike="noStrike">
                <a:solidFill>
                  <a:srgbClr val="000000"/>
                </a:solidFill>
                <a:latin typeface="游ゴシック"/>
              </a:rPr>
              <a:t>高解像度</a:t>
            </a:r>
            <a:endParaRPr b="0" lang="en-US" sz="1800" spc="-1" strike="noStrike">
              <a:latin typeface="Arial"/>
            </a:endParaRPr>
          </a:p>
        </p:txBody>
      </p:sp>
      <p:sp>
        <p:nvSpPr>
          <p:cNvPr id="243" name="CustomShape 11"/>
          <p:cNvSpPr/>
          <p:nvPr/>
        </p:nvSpPr>
        <p:spPr>
          <a:xfrm>
            <a:off x="4237200" y="6290640"/>
            <a:ext cx="19922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游ゴシック"/>
              </a:rPr>
              <a:t>12</a:t>
            </a:r>
            <a:r>
              <a:rPr b="0" lang="ja-JP" sz="1800" spc="-1" strike="noStrike">
                <a:solidFill>
                  <a:srgbClr val="000000"/>
                </a:solidFill>
                <a:latin typeface="游ゴシック"/>
              </a:rPr>
              <a:t>ｍ</a:t>
            </a:r>
            <a:endParaRPr b="0" lang="en-US" sz="1800" spc="-1" strike="noStrike">
              <a:latin typeface="Arial"/>
            </a:endParaRPr>
          </a:p>
        </p:txBody>
      </p:sp>
      <p:sp>
        <p:nvSpPr>
          <p:cNvPr id="244" name="CustomShape 12"/>
          <p:cNvSpPr/>
          <p:nvPr/>
        </p:nvSpPr>
        <p:spPr>
          <a:xfrm flipH="1" flipV="1" rot="5400000">
            <a:off x="3911040" y="3974760"/>
            <a:ext cx="152280" cy="88560"/>
          </a:xfrm>
          <a:prstGeom prst="curvedConnector3">
            <a:avLst>
              <a:gd name="adj1" fmla="val 75000"/>
            </a:avLst>
          </a:prstGeom>
          <a:noFill/>
          <a:ln w="28440">
            <a:solidFill>
              <a:srgbClr val="ff0000"/>
            </a:solidFill>
            <a:tailEnd len="med" type="triangle" w="med"/>
          </a:ln>
        </p:spPr>
        <p:style>
          <a:lnRef idx="1">
            <a:schemeClr val="accent1"/>
          </a:lnRef>
          <a:fillRef idx="0">
            <a:schemeClr val="accent1"/>
          </a:fillRef>
          <a:effectRef idx="0">
            <a:schemeClr val="accent1"/>
          </a:effectRef>
          <a:fontRef idx="minor"/>
        </p:style>
      </p:sp>
      <p:sp>
        <p:nvSpPr>
          <p:cNvPr id="245" name="Line 13"/>
          <p:cNvSpPr/>
          <p:nvPr/>
        </p:nvSpPr>
        <p:spPr>
          <a:xfrm>
            <a:off x="6998400" y="2701440"/>
            <a:ext cx="1077120" cy="466920"/>
          </a:xfrm>
          <a:prstGeom prst="line">
            <a:avLst/>
          </a:prstGeom>
          <a:ln w="19080"/>
        </p:spPr>
        <p:style>
          <a:lnRef idx="1">
            <a:schemeClr val="accent1"/>
          </a:lnRef>
          <a:fillRef idx="0">
            <a:schemeClr val="accent1"/>
          </a:fillRef>
          <a:effectRef idx="0">
            <a:schemeClr val="accent1"/>
          </a:effectRef>
          <a:fontRef idx="minor"/>
        </p:style>
      </p:sp>
      <p:sp>
        <p:nvSpPr>
          <p:cNvPr id="246" name="Line 14"/>
          <p:cNvSpPr/>
          <p:nvPr/>
        </p:nvSpPr>
        <p:spPr>
          <a:xfrm flipV="1">
            <a:off x="6998400" y="3126960"/>
            <a:ext cx="1063440" cy="488160"/>
          </a:xfrm>
          <a:prstGeom prst="line">
            <a:avLst/>
          </a:prstGeom>
          <a:ln w="19080"/>
        </p:spPr>
        <p:style>
          <a:lnRef idx="1">
            <a:schemeClr val="accent1"/>
          </a:lnRef>
          <a:fillRef idx="0">
            <a:schemeClr val="accent1"/>
          </a:fillRef>
          <a:effectRef idx="0">
            <a:schemeClr val="accent1"/>
          </a:effectRef>
          <a:fontRef idx="minor"/>
        </p:style>
      </p:sp>
      <p:sp>
        <p:nvSpPr>
          <p:cNvPr id="247" name="Line 15"/>
          <p:cNvSpPr/>
          <p:nvPr/>
        </p:nvSpPr>
        <p:spPr>
          <a:xfrm>
            <a:off x="6998760" y="3126960"/>
            <a:ext cx="1077120" cy="0"/>
          </a:xfrm>
          <a:prstGeom prst="line">
            <a:avLst/>
          </a:prstGeom>
          <a:ln w="19080"/>
        </p:spPr>
        <p:style>
          <a:lnRef idx="1">
            <a:schemeClr val="accent1"/>
          </a:lnRef>
          <a:fillRef idx="0">
            <a:schemeClr val="accent1"/>
          </a:fillRef>
          <a:effectRef idx="0">
            <a:schemeClr val="accent1"/>
          </a:effectRef>
          <a:fontRef idx="minor"/>
        </p:style>
      </p:sp>
      <p:sp>
        <p:nvSpPr>
          <p:cNvPr id="248" name="Line 16"/>
          <p:cNvSpPr/>
          <p:nvPr/>
        </p:nvSpPr>
        <p:spPr>
          <a:xfrm>
            <a:off x="9320040" y="2714040"/>
            <a:ext cx="1076760" cy="466200"/>
          </a:xfrm>
          <a:prstGeom prst="line">
            <a:avLst/>
          </a:prstGeom>
          <a:ln w="19080"/>
        </p:spPr>
        <p:style>
          <a:lnRef idx="1">
            <a:schemeClr val="accent1"/>
          </a:lnRef>
          <a:fillRef idx="0">
            <a:schemeClr val="accent1"/>
          </a:fillRef>
          <a:effectRef idx="0">
            <a:schemeClr val="accent1"/>
          </a:effectRef>
          <a:fontRef idx="minor"/>
        </p:style>
      </p:sp>
      <p:sp>
        <p:nvSpPr>
          <p:cNvPr id="249" name="Line 17"/>
          <p:cNvSpPr/>
          <p:nvPr/>
        </p:nvSpPr>
        <p:spPr>
          <a:xfrm flipV="1">
            <a:off x="9320040" y="3180600"/>
            <a:ext cx="1049040" cy="488160"/>
          </a:xfrm>
          <a:prstGeom prst="line">
            <a:avLst/>
          </a:prstGeom>
          <a:ln w="19080"/>
        </p:spPr>
        <p:style>
          <a:lnRef idx="1">
            <a:schemeClr val="accent1"/>
          </a:lnRef>
          <a:fillRef idx="0">
            <a:schemeClr val="accent1"/>
          </a:fillRef>
          <a:effectRef idx="0">
            <a:schemeClr val="accent1"/>
          </a:effectRef>
          <a:fontRef idx="minor"/>
        </p:style>
      </p:sp>
      <p:sp>
        <p:nvSpPr>
          <p:cNvPr id="250" name="Line 18"/>
          <p:cNvSpPr/>
          <p:nvPr/>
        </p:nvSpPr>
        <p:spPr>
          <a:xfrm>
            <a:off x="9320040" y="3180600"/>
            <a:ext cx="1076400" cy="0"/>
          </a:xfrm>
          <a:prstGeom prst="line">
            <a:avLst/>
          </a:prstGeom>
          <a:ln w="19080"/>
        </p:spPr>
        <p:style>
          <a:lnRef idx="1">
            <a:schemeClr val="accent1"/>
          </a:lnRef>
          <a:fillRef idx="0">
            <a:schemeClr val="accent1"/>
          </a:fillRef>
          <a:effectRef idx="0">
            <a:schemeClr val="accent1"/>
          </a:effectRef>
          <a:fontRef idx="minor"/>
        </p:style>
      </p:sp>
      <p:sp>
        <p:nvSpPr>
          <p:cNvPr id="251" name="Line 19"/>
          <p:cNvSpPr/>
          <p:nvPr/>
        </p:nvSpPr>
        <p:spPr>
          <a:xfrm flipH="1" flipV="1">
            <a:off x="9306360" y="2970720"/>
            <a:ext cx="1086840" cy="209520"/>
          </a:xfrm>
          <a:prstGeom prst="line">
            <a:avLst/>
          </a:prstGeom>
          <a:ln w="19080"/>
        </p:spPr>
        <p:style>
          <a:lnRef idx="1">
            <a:schemeClr val="accent1"/>
          </a:lnRef>
          <a:fillRef idx="0">
            <a:schemeClr val="accent1"/>
          </a:fillRef>
          <a:effectRef idx="0">
            <a:schemeClr val="accent1"/>
          </a:effectRef>
          <a:fontRef idx="minor"/>
        </p:style>
      </p:sp>
      <p:sp>
        <p:nvSpPr>
          <p:cNvPr id="252" name="Line 20"/>
          <p:cNvSpPr/>
          <p:nvPr/>
        </p:nvSpPr>
        <p:spPr>
          <a:xfrm flipH="1">
            <a:off x="9316440" y="3180240"/>
            <a:ext cx="1030680" cy="222480"/>
          </a:xfrm>
          <a:prstGeom prst="line">
            <a:avLst/>
          </a:prstGeom>
          <a:ln w="19080"/>
        </p:spPr>
        <p:style>
          <a:lnRef idx="1">
            <a:schemeClr val="accent1"/>
          </a:lnRef>
          <a:fillRef idx="0">
            <a:schemeClr val="accent1"/>
          </a:fillRef>
          <a:effectRef idx="0">
            <a:schemeClr val="accent1"/>
          </a:effectRef>
          <a:fontRef idx="minor"/>
        </p:style>
      </p:sp>
      <p:grpSp>
        <p:nvGrpSpPr>
          <p:cNvPr id="253" name="Group 21"/>
          <p:cNvGrpSpPr/>
          <p:nvPr/>
        </p:nvGrpSpPr>
        <p:grpSpPr>
          <a:xfrm>
            <a:off x="10831320" y="6525720"/>
            <a:ext cx="798120" cy="594000"/>
            <a:chOff x="10831320" y="6525720"/>
            <a:chExt cx="798120" cy="594000"/>
          </a:xfrm>
        </p:grpSpPr>
        <p:sp>
          <p:nvSpPr>
            <p:cNvPr id="254" name="CustomShape 22"/>
            <p:cNvSpPr/>
            <p:nvPr/>
          </p:nvSpPr>
          <p:spPr>
            <a:xfrm flipH="1">
              <a:off x="11142720" y="6748200"/>
              <a:ext cx="54360" cy="543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p:style>
        </p:sp>
        <p:sp>
          <p:nvSpPr>
            <p:cNvPr id="255" name="CustomShape 23"/>
            <p:cNvSpPr/>
            <p:nvPr/>
          </p:nvSpPr>
          <p:spPr>
            <a:xfrm>
              <a:off x="10831320" y="688176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56" name="CustomShape 24"/>
            <p:cNvSpPr/>
            <p:nvPr/>
          </p:nvSpPr>
          <p:spPr>
            <a:xfrm>
              <a:off x="10831320" y="6675120"/>
              <a:ext cx="798120" cy="296640"/>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57" name="CustomShape 25"/>
            <p:cNvSpPr/>
            <p:nvPr/>
          </p:nvSpPr>
          <p:spPr>
            <a:xfrm>
              <a:off x="10831320" y="652572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259"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260" name="CustomShape 3"/>
          <p:cNvSpPr/>
          <p:nvPr/>
        </p:nvSpPr>
        <p:spPr>
          <a:xfrm>
            <a:off x="833040" y="1256040"/>
            <a:ext cx="6849720" cy="6886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0" lang="en-US" sz="4380" spc="-1" strike="noStrike">
                <a:solidFill>
                  <a:srgbClr val="1b1b27"/>
                </a:solidFill>
                <a:latin typeface="Raleway"/>
                <a:ea typeface="Raleway"/>
              </a:rPr>
              <a:t>simulation data </a:t>
            </a:r>
            <a:r>
              <a:rPr b="0" lang="zh-CN" sz="4380" spc="-1" strike="noStrike">
                <a:solidFill>
                  <a:srgbClr val="1b1b27"/>
                </a:solidFill>
                <a:latin typeface="Raleway"/>
                <a:ea typeface="Raleway"/>
              </a:rPr>
              <a:t>生成和结果</a:t>
            </a:r>
            <a:endParaRPr b="0" lang="en-US" sz="4380" spc="-1" strike="noStrike">
              <a:latin typeface="Arial"/>
            </a:endParaRPr>
          </a:p>
        </p:txBody>
      </p:sp>
      <p:sp>
        <p:nvSpPr>
          <p:cNvPr id="261" name="CustomShape 4"/>
          <p:cNvSpPr/>
          <p:nvPr/>
        </p:nvSpPr>
        <p:spPr>
          <a:xfrm>
            <a:off x="833040" y="4649760"/>
            <a:ext cx="12963240" cy="43200"/>
          </a:xfrm>
          <a:prstGeom prst="rect">
            <a:avLst/>
          </a:prstGeom>
          <a:solidFill>
            <a:srgbClr val="c3c3d5"/>
          </a:solidFill>
          <a:ln>
            <a:noFill/>
          </a:ln>
        </p:spPr>
        <p:style>
          <a:lnRef idx="0"/>
          <a:fillRef idx="0"/>
          <a:effectRef idx="0"/>
          <a:fontRef idx="minor"/>
        </p:style>
      </p:sp>
      <p:sp>
        <p:nvSpPr>
          <p:cNvPr id="262" name="CustomShape 5"/>
          <p:cNvSpPr/>
          <p:nvPr/>
        </p:nvSpPr>
        <p:spPr>
          <a:xfrm>
            <a:off x="3996360" y="4649760"/>
            <a:ext cx="43560" cy="771120"/>
          </a:xfrm>
          <a:prstGeom prst="rect">
            <a:avLst/>
          </a:prstGeom>
          <a:solidFill>
            <a:srgbClr val="c3c3d5"/>
          </a:solidFill>
          <a:ln>
            <a:noFill/>
          </a:ln>
        </p:spPr>
        <p:style>
          <a:lnRef idx="0"/>
          <a:fillRef idx="0"/>
          <a:effectRef idx="0"/>
          <a:fontRef idx="minor"/>
        </p:style>
      </p:sp>
      <p:sp>
        <p:nvSpPr>
          <p:cNvPr id="263" name="CustomShape 6"/>
          <p:cNvSpPr/>
          <p:nvPr/>
        </p:nvSpPr>
        <p:spPr>
          <a:xfrm>
            <a:off x="3768840" y="4401720"/>
            <a:ext cx="499320" cy="495720"/>
          </a:xfrm>
          <a:prstGeom prst="roundRect">
            <a:avLst>
              <a:gd name="adj" fmla="val 11055"/>
            </a:avLst>
          </a:prstGeom>
          <a:solidFill>
            <a:srgbClr val="e1e1ea"/>
          </a:solidFill>
          <a:ln w="7560">
            <a:solidFill>
              <a:srgbClr val="c3c3d5"/>
            </a:solidFill>
            <a:round/>
          </a:ln>
        </p:spPr>
        <p:style>
          <a:lnRef idx="0"/>
          <a:fillRef idx="0"/>
          <a:effectRef idx="0"/>
          <a:fontRef idx="minor"/>
        </p:style>
      </p:sp>
      <p:sp>
        <p:nvSpPr>
          <p:cNvPr id="264" name="CustomShape 7"/>
          <p:cNvSpPr/>
          <p:nvPr/>
        </p:nvSpPr>
        <p:spPr>
          <a:xfrm>
            <a:off x="3946320" y="4443120"/>
            <a:ext cx="144000" cy="412560"/>
          </a:xfrm>
          <a:prstGeom prst="rect">
            <a:avLst/>
          </a:prstGeom>
          <a:noFill/>
          <a:ln>
            <a:noFill/>
          </a:ln>
        </p:spPr>
        <p:style>
          <a:lnRef idx="0"/>
          <a:fillRef idx="0"/>
          <a:effectRef idx="0"/>
          <a:fontRef idx="minor"/>
        </p:style>
        <p:txBody>
          <a:bodyPr wrap="none" lIns="90000" rIns="90000" tIns="45000" bIns="45000">
            <a:noAutofit/>
          </a:bodyPr>
          <a:p>
            <a:pPr algn="ctr">
              <a:lnSpc>
                <a:spcPts val="3280"/>
              </a:lnSpc>
              <a:tabLst>
                <a:tab algn="l" pos="0"/>
              </a:tabLst>
            </a:pPr>
            <a:r>
              <a:rPr b="0" lang="en-US" sz="2630" spc="-1" strike="noStrike">
                <a:solidFill>
                  <a:srgbClr val="3c3939"/>
                </a:solidFill>
                <a:latin typeface="Raleway"/>
                <a:ea typeface="Raleway"/>
              </a:rPr>
              <a:t>1</a:t>
            </a:r>
            <a:endParaRPr b="0" lang="en-US" sz="2630" spc="-1" strike="noStrike">
              <a:latin typeface="Arial"/>
            </a:endParaRPr>
          </a:p>
        </p:txBody>
      </p:sp>
      <p:sp>
        <p:nvSpPr>
          <p:cNvPr id="265" name="CustomShape 8"/>
          <p:cNvSpPr/>
          <p:nvPr/>
        </p:nvSpPr>
        <p:spPr>
          <a:xfrm>
            <a:off x="2907720" y="5642280"/>
            <a:ext cx="2221200" cy="343800"/>
          </a:xfrm>
          <a:prstGeom prst="rect">
            <a:avLst/>
          </a:prstGeom>
          <a:noFill/>
          <a:ln>
            <a:noFill/>
          </a:ln>
        </p:spPr>
        <p:style>
          <a:lnRef idx="0"/>
          <a:fillRef idx="0"/>
          <a:effectRef idx="0"/>
          <a:fontRef idx="minor"/>
        </p:style>
        <p:txBody>
          <a:bodyPr wrap="none" lIns="90000" rIns="90000" tIns="45000" bIns="45000">
            <a:noAutofit/>
          </a:bodyPr>
          <a:p>
            <a:pPr algn="ctr">
              <a:lnSpc>
                <a:spcPts val="2733"/>
              </a:lnSpc>
              <a:tabLst>
                <a:tab algn="l" pos="0"/>
              </a:tabLst>
            </a:pPr>
            <a:r>
              <a:rPr b="0" lang="zh-CN" sz="2190" spc="-1" strike="noStrike">
                <a:solidFill>
                  <a:srgbClr val="3c3939"/>
                </a:solidFill>
                <a:latin typeface="Raleway"/>
                <a:ea typeface="Raleway"/>
              </a:rPr>
              <a:t>生成数据</a:t>
            </a:r>
            <a:endParaRPr b="0" lang="en-US" sz="2190" spc="-1" strike="noStrike">
              <a:latin typeface="Arial"/>
            </a:endParaRPr>
          </a:p>
        </p:txBody>
      </p:sp>
      <p:sp>
        <p:nvSpPr>
          <p:cNvPr id="266" name="CustomShape 9"/>
          <p:cNvSpPr/>
          <p:nvPr/>
        </p:nvSpPr>
        <p:spPr>
          <a:xfrm>
            <a:off x="1055520" y="6207480"/>
            <a:ext cx="5925960" cy="704880"/>
          </a:xfrm>
          <a:prstGeom prst="rect">
            <a:avLst/>
          </a:prstGeom>
          <a:noFill/>
          <a:ln>
            <a:noFill/>
          </a:ln>
        </p:spPr>
        <p:style>
          <a:lnRef idx="0"/>
          <a:fillRef idx="0"/>
          <a:effectRef idx="0"/>
          <a:fontRef idx="minor"/>
        </p:style>
        <p:txBody>
          <a:bodyPr lIns="90000" rIns="90000" tIns="45000" bIns="45000">
            <a:noAutofit/>
          </a:bodyPr>
          <a:p>
            <a:pPr algn="ctr">
              <a:lnSpc>
                <a:spcPts val="2798"/>
              </a:lnSpc>
              <a:tabLst>
                <a:tab algn="l" pos="0"/>
              </a:tabLst>
            </a:pPr>
            <a:r>
              <a:rPr b="0" lang="zh-CN" sz="1750" spc="-1" strike="noStrike">
                <a:solidFill>
                  <a:srgbClr val="3c3939"/>
                </a:solidFill>
                <a:latin typeface="Roboto"/>
                <a:ea typeface="Roboto"/>
              </a:rPr>
              <a:t>通过合理设定模拟参数并模拟运动状态，我们可以生成相应数据并存储。</a:t>
            </a:r>
            <a:endParaRPr b="0" lang="en-US" sz="1750" spc="-1" strike="noStrike">
              <a:latin typeface="Arial"/>
            </a:endParaRPr>
          </a:p>
        </p:txBody>
      </p:sp>
      <p:sp>
        <p:nvSpPr>
          <p:cNvPr id="267" name="CustomShape 10"/>
          <p:cNvSpPr/>
          <p:nvPr/>
        </p:nvSpPr>
        <p:spPr>
          <a:xfrm>
            <a:off x="7292880" y="3877920"/>
            <a:ext cx="43560" cy="771120"/>
          </a:xfrm>
          <a:prstGeom prst="rect">
            <a:avLst/>
          </a:prstGeom>
          <a:solidFill>
            <a:srgbClr val="c3c3d5"/>
          </a:solidFill>
          <a:ln>
            <a:noFill/>
          </a:ln>
        </p:spPr>
        <p:style>
          <a:lnRef idx="0"/>
          <a:fillRef idx="0"/>
          <a:effectRef idx="0"/>
          <a:fontRef idx="minor"/>
        </p:style>
      </p:sp>
      <p:sp>
        <p:nvSpPr>
          <p:cNvPr id="268" name="CustomShape 11"/>
          <p:cNvSpPr/>
          <p:nvPr/>
        </p:nvSpPr>
        <p:spPr>
          <a:xfrm>
            <a:off x="7065000" y="4401720"/>
            <a:ext cx="499320" cy="495720"/>
          </a:xfrm>
          <a:prstGeom prst="roundRect">
            <a:avLst>
              <a:gd name="adj" fmla="val 11055"/>
            </a:avLst>
          </a:prstGeom>
          <a:solidFill>
            <a:srgbClr val="e1e1ea"/>
          </a:solidFill>
          <a:ln w="7560">
            <a:solidFill>
              <a:srgbClr val="c3c3d5"/>
            </a:solidFill>
            <a:round/>
          </a:ln>
        </p:spPr>
        <p:style>
          <a:lnRef idx="0"/>
          <a:fillRef idx="0"/>
          <a:effectRef idx="0"/>
          <a:fontRef idx="minor"/>
        </p:style>
      </p:sp>
      <p:sp>
        <p:nvSpPr>
          <p:cNvPr id="269" name="CustomShape 12"/>
          <p:cNvSpPr/>
          <p:nvPr/>
        </p:nvSpPr>
        <p:spPr>
          <a:xfrm>
            <a:off x="7227360" y="4443120"/>
            <a:ext cx="174600" cy="412560"/>
          </a:xfrm>
          <a:prstGeom prst="rect">
            <a:avLst/>
          </a:prstGeom>
          <a:noFill/>
          <a:ln>
            <a:noFill/>
          </a:ln>
        </p:spPr>
        <p:style>
          <a:lnRef idx="0"/>
          <a:fillRef idx="0"/>
          <a:effectRef idx="0"/>
          <a:fontRef idx="minor"/>
        </p:style>
        <p:txBody>
          <a:bodyPr wrap="none" lIns="90000" rIns="90000" tIns="45000" bIns="45000">
            <a:noAutofit/>
          </a:bodyPr>
          <a:p>
            <a:pPr algn="ctr">
              <a:lnSpc>
                <a:spcPts val="3280"/>
              </a:lnSpc>
              <a:tabLst>
                <a:tab algn="l" pos="0"/>
              </a:tabLst>
            </a:pPr>
            <a:r>
              <a:rPr b="0" lang="en-US" sz="2630" spc="-1" strike="noStrike">
                <a:solidFill>
                  <a:srgbClr val="3c3939"/>
                </a:solidFill>
                <a:latin typeface="Raleway"/>
                <a:ea typeface="Raleway"/>
              </a:rPr>
              <a:t>2</a:t>
            </a:r>
            <a:endParaRPr b="0" lang="en-US" sz="2630" spc="-1" strike="noStrike">
              <a:latin typeface="Arial"/>
            </a:endParaRPr>
          </a:p>
        </p:txBody>
      </p:sp>
      <p:sp>
        <p:nvSpPr>
          <p:cNvPr id="270" name="CustomShape 13"/>
          <p:cNvSpPr/>
          <p:nvPr/>
        </p:nvSpPr>
        <p:spPr>
          <a:xfrm>
            <a:off x="6204240" y="2386440"/>
            <a:ext cx="2221200" cy="343800"/>
          </a:xfrm>
          <a:prstGeom prst="rect">
            <a:avLst/>
          </a:prstGeom>
          <a:noFill/>
          <a:ln>
            <a:noFill/>
          </a:ln>
        </p:spPr>
        <p:style>
          <a:lnRef idx="0"/>
          <a:fillRef idx="0"/>
          <a:effectRef idx="0"/>
          <a:fontRef idx="minor"/>
        </p:style>
        <p:txBody>
          <a:bodyPr wrap="none" lIns="90000" rIns="90000" tIns="45000" bIns="45000">
            <a:noAutofit/>
          </a:bodyPr>
          <a:p>
            <a:pPr algn="ctr">
              <a:lnSpc>
                <a:spcPts val="2733"/>
              </a:lnSpc>
              <a:tabLst>
                <a:tab algn="l" pos="0"/>
              </a:tabLst>
            </a:pPr>
            <a:r>
              <a:rPr b="0" lang="zh-CN" sz="2190" spc="-1" strike="noStrike">
                <a:solidFill>
                  <a:srgbClr val="3c3939"/>
                </a:solidFill>
                <a:latin typeface="Raleway"/>
                <a:ea typeface="Raleway"/>
              </a:rPr>
              <a:t>数据质量检查</a:t>
            </a:r>
            <a:endParaRPr b="0" lang="en-US" sz="2190" spc="-1" strike="noStrike">
              <a:latin typeface="Arial"/>
            </a:endParaRPr>
          </a:p>
        </p:txBody>
      </p:sp>
      <p:sp>
        <p:nvSpPr>
          <p:cNvPr id="271" name="CustomShape 14"/>
          <p:cNvSpPr/>
          <p:nvPr/>
        </p:nvSpPr>
        <p:spPr>
          <a:xfrm>
            <a:off x="4351680" y="2951640"/>
            <a:ext cx="5925960" cy="704880"/>
          </a:xfrm>
          <a:prstGeom prst="rect">
            <a:avLst/>
          </a:prstGeom>
          <a:noFill/>
          <a:ln>
            <a:noFill/>
          </a:ln>
        </p:spPr>
        <p:style>
          <a:lnRef idx="0"/>
          <a:fillRef idx="0"/>
          <a:effectRef idx="0"/>
          <a:fontRef idx="minor"/>
        </p:style>
        <p:txBody>
          <a:bodyPr lIns="90000" rIns="90000" tIns="45000" bIns="45000">
            <a:noAutofit/>
          </a:bodyPr>
          <a:p>
            <a:pPr algn="ctr">
              <a:lnSpc>
                <a:spcPts val="2798"/>
              </a:lnSpc>
              <a:tabLst>
                <a:tab algn="l" pos="0"/>
              </a:tabLst>
            </a:pPr>
            <a:r>
              <a:rPr b="0" lang="zh-CN" sz="1750" spc="-1" strike="noStrike">
                <a:solidFill>
                  <a:srgbClr val="3c3939"/>
                </a:solidFill>
                <a:latin typeface="Roboto"/>
                <a:ea typeface="Roboto"/>
              </a:rPr>
              <a:t>对生成的模拟数据进行质量检查，去除不符合标准的数据，保证识别结果的准确性。</a:t>
            </a:r>
            <a:endParaRPr b="0" lang="en-US" sz="1750" spc="-1" strike="noStrike">
              <a:latin typeface="Arial"/>
            </a:endParaRPr>
          </a:p>
        </p:txBody>
      </p:sp>
      <p:sp>
        <p:nvSpPr>
          <p:cNvPr id="272" name="CustomShape 15"/>
          <p:cNvSpPr/>
          <p:nvPr/>
        </p:nvSpPr>
        <p:spPr>
          <a:xfrm>
            <a:off x="10589400" y="4649760"/>
            <a:ext cx="43560" cy="771120"/>
          </a:xfrm>
          <a:prstGeom prst="rect">
            <a:avLst/>
          </a:prstGeom>
          <a:solidFill>
            <a:srgbClr val="c3c3d5"/>
          </a:solidFill>
          <a:ln>
            <a:noFill/>
          </a:ln>
        </p:spPr>
        <p:style>
          <a:lnRef idx="0"/>
          <a:fillRef idx="0"/>
          <a:effectRef idx="0"/>
          <a:fontRef idx="minor"/>
        </p:style>
      </p:sp>
      <p:sp>
        <p:nvSpPr>
          <p:cNvPr id="273" name="CustomShape 16"/>
          <p:cNvSpPr/>
          <p:nvPr/>
        </p:nvSpPr>
        <p:spPr>
          <a:xfrm>
            <a:off x="10361880" y="4401720"/>
            <a:ext cx="499320" cy="495720"/>
          </a:xfrm>
          <a:prstGeom prst="roundRect">
            <a:avLst>
              <a:gd name="adj" fmla="val 11055"/>
            </a:avLst>
          </a:prstGeom>
          <a:solidFill>
            <a:srgbClr val="e1e1ea"/>
          </a:solidFill>
          <a:ln w="7560">
            <a:solidFill>
              <a:srgbClr val="c3c3d5"/>
            </a:solidFill>
            <a:round/>
          </a:ln>
        </p:spPr>
        <p:style>
          <a:lnRef idx="0"/>
          <a:fillRef idx="0"/>
          <a:effectRef idx="0"/>
          <a:fontRef idx="minor"/>
        </p:style>
      </p:sp>
      <p:sp>
        <p:nvSpPr>
          <p:cNvPr id="274" name="CustomShape 17"/>
          <p:cNvSpPr/>
          <p:nvPr/>
        </p:nvSpPr>
        <p:spPr>
          <a:xfrm>
            <a:off x="10520280" y="4443120"/>
            <a:ext cx="182160" cy="412560"/>
          </a:xfrm>
          <a:prstGeom prst="rect">
            <a:avLst/>
          </a:prstGeom>
          <a:noFill/>
          <a:ln>
            <a:noFill/>
          </a:ln>
        </p:spPr>
        <p:style>
          <a:lnRef idx="0"/>
          <a:fillRef idx="0"/>
          <a:effectRef idx="0"/>
          <a:fontRef idx="minor"/>
        </p:style>
        <p:txBody>
          <a:bodyPr wrap="none" lIns="90000" rIns="90000" tIns="45000" bIns="45000">
            <a:noAutofit/>
          </a:bodyPr>
          <a:p>
            <a:pPr algn="ctr">
              <a:lnSpc>
                <a:spcPts val="3280"/>
              </a:lnSpc>
              <a:tabLst>
                <a:tab algn="l" pos="0"/>
              </a:tabLst>
            </a:pPr>
            <a:r>
              <a:rPr b="0" lang="en-US" sz="2630" spc="-1" strike="noStrike">
                <a:solidFill>
                  <a:srgbClr val="3c3939"/>
                </a:solidFill>
                <a:latin typeface="Raleway"/>
                <a:ea typeface="Raleway"/>
              </a:rPr>
              <a:t>3</a:t>
            </a:r>
            <a:endParaRPr b="0" lang="en-US" sz="2630" spc="-1" strike="noStrike">
              <a:latin typeface="Arial"/>
            </a:endParaRPr>
          </a:p>
        </p:txBody>
      </p:sp>
      <p:sp>
        <p:nvSpPr>
          <p:cNvPr id="275" name="CustomShape 18"/>
          <p:cNvSpPr/>
          <p:nvPr/>
        </p:nvSpPr>
        <p:spPr>
          <a:xfrm>
            <a:off x="9500760" y="5642280"/>
            <a:ext cx="2221200" cy="343800"/>
          </a:xfrm>
          <a:prstGeom prst="rect">
            <a:avLst/>
          </a:prstGeom>
          <a:noFill/>
          <a:ln>
            <a:noFill/>
          </a:ln>
        </p:spPr>
        <p:style>
          <a:lnRef idx="0"/>
          <a:fillRef idx="0"/>
          <a:effectRef idx="0"/>
          <a:fontRef idx="minor"/>
        </p:style>
        <p:txBody>
          <a:bodyPr wrap="none" lIns="90000" rIns="90000" tIns="45000" bIns="45000">
            <a:noAutofit/>
          </a:bodyPr>
          <a:p>
            <a:pPr algn="ctr">
              <a:lnSpc>
                <a:spcPts val="2733"/>
              </a:lnSpc>
              <a:tabLst>
                <a:tab algn="l" pos="0"/>
              </a:tabLst>
            </a:pPr>
            <a:r>
              <a:rPr b="0" lang="zh-CN" sz="2190" spc="-1" strike="noStrike">
                <a:solidFill>
                  <a:srgbClr val="3c3939"/>
                </a:solidFill>
                <a:latin typeface="Raleway"/>
                <a:ea typeface="Raleway"/>
              </a:rPr>
              <a:t>数据可视化</a:t>
            </a:r>
            <a:endParaRPr b="0" lang="en-US" sz="2190" spc="-1" strike="noStrike">
              <a:latin typeface="Arial"/>
            </a:endParaRPr>
          </a:p>
        </p:txBody>
      </p:sp>
      <p:sp>
        <p:nvSpPr>
          <p:cNvPr id="276" name="CustomShape 19"/>
          <p:cNvSpPr/>
          <p:nvPr/>
        </p:nvSpPr>
        <p:spPr>
          <a:xfrm>
            <a:off x="7648560" y="6207480"/>
            <a:ext cx="5925960" cy="352080"/>
          </a:xfrm>
          <a:prstGeom prst="rect">
            <a:avLst/>
          </a:prstGeom>
          <a:noFill/>
          <a:ln>
            <a:noFill/>
          </a:ln>
        </p:spPr>
        <p:style>
          <a:lnRef idx="0"/>
          <a:fillRef idx="0"/>
          <a:effectRef idx="0"/>
          <a:fontRef idx="minor"/>
        </p:style>
        <p:txBody>
          <a:bodyPr wrap="none" lIns="90000" rIns="90000" tIns="45000" bIns="45000">
            <a:noAutofit/>
          </a:bodyPr>
          <a:p>
            <a:pPr algn="ctr">
              <a:lnSpc>
                <a:spcPts val="2798"/>
              </a:lnSpc>
              <a:tabLst>
                <a:tab algn="l" pos="0"/>
              </a:tabLst>
            </a:pPr>
            <a:r>
              <a:rPr b="0" lang="zh-CN" sz="1750" spc="-1" strike="noStrike">
                <a:solidFill>
                  <a:srgbClr val="3c3939"/>
                </a:solidFill>
                <a:latin typeface="Roboto"/>
                <a:ea typeface="Roboto"/>
              </a:rPr>
              <a:t>将数据进行可视化处理，以便更好地进行识别和观察。</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0" y="0"/>
            <a:ext cx="14629680" cy="8168400"/>
          </a:xfrm>
          <a:prstGeom prst="rect">
            <a:avLst/>
          </a:prstGeom>
          <a:solidFill>
            <a:srgbClr val="ececf3"/>
          </a:solidFill>
          <a:ln>
            <a:noFill/>
          </a:ln>
        </p:spPr>
        <p:style>
          <a:lnRef idx="0"/>
          <a:fillRef idx="0"/>
          <a:effectRef idx="0"/>
          <a:fontRef idx="minor"/>
        </p:style>
      </p:sp>
      <p:sp>
        <p:nvSpPr>
          <p:cNvPr id="278" name="CustomShape 2"/>
          <p:cNvSpPr/>
          <p:nvPr/>
        </p:nvSpPr>
        <p:spPr>
          <a:xfrm>
            <a:off x="0" y="0"/>
            <a:ext cx="14629680" cy="8228880"/>
          </a:xfrm>
          <a:prstGeom prst="rect">
            <a:avLst/>
          </a:prstGeom>
          <a:solidFill>
            <a:srgbClr val="ffffff">
              <a:alpha val="75000"/>
            </a:srgbClr>
          </a:solidFill>
          <a:ln w="7560">
            <a:solidFill>
              <a:srgbClr val="ffffff"/>
            </a:solidFill>
            <a:round/>
          </a:ln>
        </p:spPr>
        <p:style>
          <a:lnRef idx="0"/>
          <a:fillRef idx="0"/>
          <a:effectRef idx="0"/>
          <a:fontRef idx="minor"/>
        </p:style>
      </p:sp>
      <p:sp>
        <p:nvSpPr>
          <p:cNvPr id="279" name="CustomShape 3"/>
          <p:cNvSpPr/>
          <p:nvPr/>
        </p:nvSpPr>
        <p:spPr>
          <a:xfrm>
            <a:off x="833040" y="2479320"/>
            <a:ext cx="4443120" cy="688680"/>
          </a:xfrm>
          <a:prstGeom prst="rect">
            <a:avLst/>
          </a:prstGeom>
          <a:noFill/>
          <a:ln>
            <a:noFill/>
          </a:ln>
        </p:spPr>
        <p:style>
          <a:lnRef idx="0"/>
          <a:fillRef idx="0"/>
          <a:effectRef idx="0"/>
          <a:fontRef idx="minor"/>
        </p:style>
        <p:txBody>
          <a:bodyPr wrap="none" lIns="90000" rIns="90000" tIns="45000" bIns="45000">
            <a:noAutofit/>
          </a:bodyPr>
          <a:p>
            <a:pPr>
              <a:lnSpc>
                <a:spcPts val="5468"/>
              </a:lnSpc>
              <a:tabLst>
                <a:tab algn="l" pos="0"/>
              </a:tabLst>
            </a:pPr>
            <a:r>
              <a:rPr b="0" lang="zh-CN" sz="4380" spc="-1" strike="noStrike">
                <a:solidFill>
                  <a:srgbClr val="1b1b27"/>
                </a:solidFill>
                <a:latin typeface="Raleway"/>
                <a:ea typeface="Raleway"/>
              </a:rPr>
              <a:t>推测</a:t>
            </a:r>
            <a:r>
              <a:rPr b="0" lang="en-US" sz="4380" spc="-1" strike="noStrike">
                <a:solidFill>
                  <a:srgbClr val="1b1b27"/>
                </a:solidFill>
                <a:latin typeface="Raleway"/>
                <a:ea typeface="Raleway"/>
              </a:rPr>
              <a:t>smpl</a:t>
            </a:r>
            <a:endParaRPr b="0" lang="en-US" sz="4380" spc="-1" strike="noStrike">
              <a:latin typeface="Arial"/>
            </a:endParaRPr>
          </a:p>
        </p:txBody>
      </p:sp>
      <p:sp>
        <p:nvSpPr>
          <p:cNvPr id="280" name="CustomShape 4"/>
          <p:cNvSpPr/>
          <p:nvPr/>
        </p:nvSpPr>
        <p:spPr>
          <a:xfrm>
            <a:off x="833040" y="3609720"/>
            <a:ext cx="4172400" cy="2079000"/>
          </a:xfrm>
          <a:prstGeom prst="roundRect">
            <a:avLst>
              <a:gd name="adj" fmla="val 2638"/>
            </a:avLst>
          </a:prstGeom>
          <a:solidFill>
            <a:srgbClr val="e1e1ea"/>
          </a:solidFill>
          <a:ln w="7560">
            <a:solidFill>
              <a:srgbClr val="c3c3d5"/>
            </a:solidFill>
            <a:round/>
          </a:ln>
        </p:spPr>
        <p:style>
          <a:lnRef idx="0"/>
          <a:fillRef idx="0"/>
          <a:effectRef idx="0"/>
          <a:fontRef idx="minor"/>
        </p:style>
      </p:sp>
      <p:sp>
        <p:nvSpPr>
          <p:cNvPr id="281" name="CustomShape 5"/>
          <p:cNvSpPr/>
          <p:nvPr/>
        </p:nvSpPr>
        <p:spPr>
          <a:xfrm>
            <a:off x="1063080" y="3837960"/>
            <a:ext cx="222120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en-US" sz="2190" spc="-1" strike="noStrike">
                <a:solidFill>
                  <a:srgbClr val="3c3939"/>
                </a:solidFill>
                <a:latin typeface="Raleway"/>
                <a:ea typeface="Raleway"/>
              </a:rPr>
              <a:t>smpl</a:t>
            </a:r>
            <a:r>
              <a:rPr b="0" lang="zh-CN" sz="2190" spc="-1" strike="noStrike">
                <a:solidFill>
                  <a:srgbClr val="3c3939"/>
                </a:solidFill>
                <a:latin typeface="Raleway"/>
                <a:ea typeface="Raleway"/>
              </a:rPr>
              <a:t>是什么</a:t>
            </a:r>
            <a:endParaRPr b="0" lang="en-US" sz="2190" spc="-1" strike="noStrike">
              <a:latin typeface="Arial"/>
            </a:endParaRPr>
          </a:p>
        </p:txBody>
      </p:sp>
      <p:sp>
        <p:nvSpPr>
          <p:cNvPr id="282" name="CustomShape 6"/>
          <p:cNvSpPr/>
          <p:nvPr/>
        </p:nvSpPr>
        <p:spPr>
          <a:xfrm>
            <a:off x="1063080" y="4403160"/>
            <a:ext cx="371304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en-US" sz="1750" spc="-1" strike="noStrike">
                <a:solidFill>
                  <a:srgbClr val="3c3939"/>
                </a:solidFill>
                <a:latin typeface="Roboto"/>
                <a:ea typeface="Roboto"/>
              </a:rPr>
              <a:t>SMPL</a:t>
            </a:r>
            <a:r>
              <a:rPr b="0" lang="zh-CN" sz="1750" spc="-1" strike="noStrike">
                <a:solidFill>
                  <a:srgbClr val="3c3939"/>
                </a:solidFill>
                <a:latin typeface="Roboto"/>
                <a:ea typeface="Roboto"/>
              </a:rPr>
              <a:t>是一种可生成</a:t>
            </a:r>
            <a:r>
              <a:rPr b="0" lang="en-US" sz="1750" spc="-1" strike="noStrike">
                <a:solidFill>
                  <a:srgbClr val="3c3939"/>
                </a:solidFill>
                <a:latin typeface="Roboto"/>
                <a:ea typeface="Roboto"/>
              </a:rPr>
              <a:t>3D</a:t>
            </a:r>
            <a:r>
              <a:rPr b="0" lang="zh-CN" sz="1750" spc="-1" strike="noStrike">
                <a:solidFill>
                  <a:srgbClr val="3c3939"/>
                </a:solidFill>
                <a:latin typeface="Roboto"/>
                <a:ea typeface="Roboto"/>
              </a:rPr>
              <a:t>人体模型的工具，可以对人体进行姿态的描述和计算。</a:t>
            </a:r>
            <a:endParaRPr b="0" lang="en-US" sz="1750" spc="-1" strike="noStrike">
              <a:latin typeface="Arial"/>
            </a:endParaRPr>
          </a:p>
        </p:txBody>
      </p:sp>
      <p:sp>
        <p:nvSpPr>
          <p:cNvPr id="283" name="CustomShape 7"/>
          <p:cNvSpPr/>
          <p:nvPr/>
        </p:nvSpPr>
        <p:spPr>
          <a:xfrm>
            <a:off x="5228640" y="3609720"/>
            <a:ext cx="4172400" cy="2079000"/>
          </a:xfrm>
          <a:prstGeom prst="roundRect">
            <a:avLst>
              <a:gd name="adj" fmla="val 2638"/>
            </a:avLst>
          </a:prstGeom>
          <a:solidFill>
            <a:srgbClr val="e1e1ea"/>
          </a:solidFill>
          <a:ln w="7560">
            <a:solidFill>
              <a:srgbClr val="c3c3d5"/>
            </a:solidFill>
            <a:round/>
          </a:ln>
        </p:spPr>
        <p:style>
          <a:lnRef idx="0"/>
          <a:fillRef idx="0"/>
          <a:effectRef idx="0"/>
          <a:fontRef idx="minor"/>
        </p:style>
      </p:sp>
      <p:sp>
        <p:nvSpPr>
          <p:cNvPr id="284" name="CustomShape 8"/>
          <p:cNvSpPr/>
          <p:nvPr/>
        </p:nvSpPr>
        <p:spPr>
          <a:xfrm>
            <a:off x="5458320" y="3837960"/>
            <a:ext cx="309312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en-US" sz="2190" spc="-1" strike="noStrike">
                <a:solidFill>
                  <a:srgbClr val="3c3939"/>
                </a:solidFill>
                <a:latin typeface="Raleway"/>
                <a:ea typeface="Raleway"/>
              </a:rPr>
              <a:t>smpl</a:t>
            </a:r>
            <a:r>
              <a:rPr b="0" lang="zh-CN" sz="2190" spc="-1" strike="noStrike">
                <a:solidFill>
                  <a:srgbClr val="3c3939"/>
                </a:solidFill>
                <a:latin typeface="Raleway"/>
                <a:ea typeface="Raleway"/>
              </a:rPr>
              <a:t>在模型生成中的应用</a:t>
            </a:r>
            <a:endParaRPr b="0" lang="en-US" sz="2190" spc="-1" strike="noStrike">
              <a:latin typeface="Arial"/>
            </a:endParaRPr>
          </a:p>
        </p:txBody>
      </p:sp>
      <p:sp>
        <p:nvSpPr>
          <p:cNvPr id="285" name="CustomShape 9"/>
          <p:cNvSpPr/>
          <p:nvPr/>
        </p:nvSpPr>
        <p:spPr>
          <a:xfrm>
            <a:off x="5458320" y="4403160"/>
            <a:ext cx="371304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我们将使用</a:t>
            </a:r>
            <a:r>
              <a:rPr b="0" lang="en-US" sz="1750" spc="-1" strike="noStrike">
                <a:solidFill>
                  <a:srgbClr val="3c3939"/>
                </a:solidFill>
                <a:latin typeface="Roboto"/>
                <a:ea typeface="Roboto"/>
              </a:rPr>
              <a:t>SMPL</a:t>
            </a:r>
            <a:r>
              <a:rPr b="0" lang="zh-CN" sz="1750" spc="-1" strike="noStrike">
                <a:solidFill>
                  <a:srgbClr val="3c3939"/>
                </a:solidFill>
                <a:latin typeface="Roboto"/>
                <a:ea typeface="Roboto"/>
              </a:rPr>
              <a:t>工具来生成</a:t>
            </a:r>
            <a:r>
              <a:rPr b="0" lang="en-US" sz="1750" spc="-1" strike="noStrike">
                <a:solidFill>
                  <a:srgbClr val="3c3939"/>
                </a:solidFill>
                <a:latin typeface="Roboto"/>
                <a:ea typeface="Roboto"/>
              </a:rPr>
              <a:t>3D</a:t>
            </a:r>
            <a:r>
              <a:rPr b="0" lang="zh-CN" sz="1750" spc="-1" strike="noStrike">
                <a:solidFill>
                  <a:srgbClr val="3c3939"/>
                </a:solidFill>
                <a:latin typeface="Roboto"/>
                <a:ea typeface="Roboto"/>
              </a:rPr>
              <a:t>人体模型，并进行后续的数据处理和应用。</a:t>
            </a:r>
            <a:endParaRPr b="0" lang="en-US" sz="1750" spc="-1" strike="noStrike">
              <a:latin typeface="Arial"/>
            </a:endParaRPr>
          </a:p>
        </p:txBody>
      </p:sp>
      <p:sp>
        <p:nvSpPr>
          <p:cNvPr id="286" name="CustomShape 10"/>
          <p:cNvSpPr/>
          <p:nvPr/>
        </p:nvSpPr>
        <p:spPr>
          <a:xfrm>
            <a:off x="9624240" y="3609720"/>
            <a:ext cx="4172400" cy="2079000"/>
          </a:xfrm>
          <a:prstGeom prst="roundRect">
            <a:avLst>
              <a:gd name="adj" fmla="val 2638"/>
            </a:avLst>
          </a:prstGeom>
          <a:solidFill>
            <a:srgbClr val="e1e1ea"/>
          </a:solidFill>
          <a:ln w="7560">
            <a:solidFill>
              <a:srgbClr val="c3c3d5"/>
            </a:solidFill>
            <a:round/>
          </a:ln>
        </p:spPr>
        <p:style>
          <a:lnRef idx="0"/>
          <a:fillRef idx="0"/>
          <a:effectRef idx="0"/>
          <a:fontRef idx="minor"/>
        </p:style>
      </p:sp>
      <p:sp>
        <p:nvSpPr>
          <p:cNvPr id="287" name="CustomShape 11"/>
          <p:cNvSpPr/>
          <p:nvPr/>
        </p:nvSpPr>
        <p:spPr>
          <a:xfrm>
            <a:off x="9853920" y="3837960"/>
            <a:ext cx="2221200" cy="343800"/>
          </a:xfrm>
          <a:prstGeom prst="rect">
            <a:avLst/>
          </a:prstGeom>
          <a:noFill/>
          <a:ln>
            <a:noFill/>
          </a:ln>
        </p:spPr>
        <p:style>
          <a:lnRef idx="0"/>
          <a:fillRef idx="0"/>
          <a:effectRef idx="0"/>
          <a:fontRef idx="minor"/>
        </p:style>
        <p:txBody>
          <a:bodyPr wrap="none" lIns="90000" rIns="90000" tIns="45000" bIns="45000">
            <a:noAutofit/>
          </a:bodyPr>
          <a:p>
            <a:pPr>
              <a:lnSpc>
                <a:spcPts val="2733"/>
              </a:lnSpc>
              <a:tabLst>
                <a:tab algn="l" pos="0"/>
              </a:tabLst>
            </a:pPr>
            <a:r>
              <a:rPr b="0" lang="en-US" sz="2190" spc="-1" strike="noStrike">
                <a:solidFill>
                  <a:srgbClr val="3c3939"/>
                </a:solidFill>
                <a:latin typeface="Raleway"/>
                <a:ea typeface="Raleway"/>
              </a:rPr>
              <a:t>smpl</a:t>
            </a:r>
            <a:r>
              <a:rPr b="0" lang="zh-CN" sz="2190" spc="-1" strike="noStrike">
                <a:solidFill>
                  <a:srgbClr val="3c3939"/>
                </a:solidFill>
                <a:latin typeface="Raleway"/>
                <a:ea typeface="Raleway"/>
              </a:rPr>
              <a:t>取得的效果</a:t>
            </a:r>
            <a:endParaRPr b="0" lang="en-US" sz="2190" spc="-1" strike="noStrike">
              <a:latin typeface="Arial"/>
            </a:endParaRPr>
          </a:p>
        </p:txBody>
      </p:sp>
      <p:sp>
        <p:nvSpPr>
          <p:cNvPr id="288" name="CustomShape 12"/>
          <p:cNvSpPr/>
          <p:nvPr/>
        </p:nvSpPr>
        <p:spPr>
          <a:xfrm>
            <a:off x="9853920" y="4403160"/>
            <a:ext cx="3713040" cy="1057680"/>
          </a:xfrm>
          <a:prstGeom prst="rect">
            <a:avLst/>
          </a:prstGeom>
          <a:noFill/>
          <a:ln>
            <a:noFill/>
          </a:ln>
        </p:spPr>
        <p:style>
          <a:lnRef idx="0"/>
          <a:fillRef idx="0"/>
          <a:effectRef idx="0"/>
          <a:fontRef idx="minor"/>
        </p:style>
        <p:txBody>
          <a:bodyPr lIns="90000" rIns="90000" tIns="45000" bIns="45000">
            <a:noAutofit/>
          </a:bodyPr>
          <a:p>
            <a:pPr>
              <a:lnSpc>
                <a:spcPts val="2798"/>
              </a:lnSpc>
              <a:tabLst>
                <a:tab algn="l" pos="0"/>
              </a:tabLst>
            </a:pPr>
            <a:r>
              <a:rPr b="0" lang="zh-CN" sz="1750" spc="-1" strike="noStrike">
                <a:solidFill>
                  <a:srgbClr val="3c3939"/>
                </a:solidFill>
                <a:latin typeface="Roboto"/>
                <a:ea typeface="Roboto"/>
              </a:rPr>
              <a:t>通过</a:t>
            </a:r>
            <a:r>
              <a:rPr b="0" lang="en-US" sz="1750" spc="-1" strike="noStrike">
                <a:solidFill>
                  <a:srgbClr val="3c3939"/>
                </a:solidFill>
                <a:latin typeface="Roboto"/>
                <a:ea typeface="Roboto"/>
              </a:rPr>
              <a:t>SMPL</a:t>
            </a:r>
            <a:r>
              <a:rPr b="0" lang="zh-CN" sz="1750" spc="-1" strike="noStrike">
                <a:solidFill>
                  <a:srgbClr val="3c3939"/>
                </a:solidFill>
                <a:latin typeface="Roboto"/>
                <a:ea typeface="Roboto"/>
              </a:rPr>
              <a:t>工具获得的</a:t>
            </a:r>
            <a:r>
              <a:rPr b="0" lang="en-US" sz="1750" spc="-1" strike="noStrike">
                <a:solidFill>
                  <a:srgbClr val="3c3939"/>
                </a:solidFill>
                <a:latin typeface="Roboto"/>
                <a:ea typeface="Roboto"/>
              </a:rPr>
              <a:t>3D</a:t>
            </a:r>
            <a:r>
              <a:rPr b="0" lang="zh-CN" sz="1750" spc="-1" strike="noStrike">
                <a:solidFill>
                  <a:srgbClr val="3c3939"/>
                </a:solidFill>
                <a:latin typeface="Roboto"/>
                <a:ea typeface="Roboto"/>
              </a:rPr>
              <a:t>人体模型可以更加贴近真实的人体形态，提高识别结果的准确度。</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LibreOffice/6.4.7.2$Linux_X86_64 LibreOffice_project/40$Build-2</Applicat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2023-07-29T09:12:37Z</dcterms:created>
  <dc:creator>PptxGenJS</dc:creator>
  <dc:description/>
  <dc:language>zh-CN</dc:language>
  <cp:lastModifiedBy/>
  <dcterms:modified xsi:type="dcterms:W3CDTF">2023-07-30T17:24:51Z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8</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8</vt:i4>
  </property>
</Properties>
</file>